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4"/>
  </p:sldMasterIdLst>
  <p:notesMasterIdLst>
    <p:notesMasterId r:id="rId30"/>
  </p:notesMasterIdLst>
  <p:sldIdLst>
    <p:sldId id="296" r:id="rId5"/>
    <p:sldId id="259" r:id="rId6"/>
    <p:sldId id="327" r:id="rId7"/>
    <p:sldId id="371" r:id="rId8"/>
    <p:sldId id="369" r:id="rId9"/>
    <p:sldId id="356" r:id="rId10"/>
    <p:sldId id="326" r:id="rId11"/>
    <p:sldId id="294" r:id="rId12"/>
    <p:sldId id="266" r:id="rId13"/>
    <p:sldId id="322" r:id="rId14"/>
    <p:sldId id="312" r:id="rId15"/>
    <p:sldId id="297" r:id="rId16"/>
    <p:sldId id="343" r:id="rId17"/>
    <p:sldId id="353" r:id="rId18"/>
    <p:sldId id="313" r:id="rId19"/>
    <p:sldId id="256" r:id="rId20"/>
    <p:sldId id="362" r:id="rId21"/>
    <p:sldId id="302" r:id="rId22"/>
    <p:sldId id="284" r:id="rId23"/>
    <p:sldId id="373" r:id="rId24"/>
    <p:sldId id="370" r:id="rId25"/>
    <p:sldId id="375" r:id="rId26"/>
    <p:sldId id="377" r:id="rId27"/>
    <p:sldId id="374"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7DE576-ACC5-9C87-9DF4-3C83DE9D0D8F}" name="Keith Kandt" initials="KK" userId="4886dd0318949caa" providerId="Windows Live"/>
  <p188:author id="{8526F17D-638E-B721-089D-ECEDFD65F629}" name="Lisa Roger" initials="LR" userId="S::lisa@barfresh.com::f29fbb46-d8e5-4993-b6a0-ed610fb6df6f" providerId="AD"/>
  <p188:author id="{527A059F-9F3B-2D50-37DC-354ADD9B090B}" name="Guest User" initials="GU" userId="S::urn:spo:anon#c6c5c1a5bb4a5c0292d55a2a28e53a5daad3875d243a300467f05470272f6a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9BF57"/>
    <a:srgbClr val="FDB913"/>
    <a:srgbClr val="C6D9F1"/>
    <a:srgbClr val="D11DA4"/>
    <a:srgbClr val="FCDED4"/>
    <a:srgbClr val="347CBF"/>
    <a:srgbClr val="C38889"/>
    <a:srgbClr val="FAD8F0"/>
    <a:srgbClr val="02A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7" autoAdjust="0"/>
    <p:restoredTop sz="90952" autoAdjust="0"/>
  </p:normalViewPr>
  <p:slideViewPr>
    <p:cSldViewPr snapToGrid="0" snapToObjects="1">
      <p:cViewPr varScale="1">
        <p:scale>
          <a:sx n="61" d="100"/>
          <a:sy n="61" d="100"/>
        </p:scale>
        <p:origin x="980" y="44"/>
      </p:cViewPr>
      <p:guideLst/>
    </p:cSldViewPr>
  </p:slideViewPr>
  <p:outlineViewPr>
    <p:cViewPr>
      <p:scale>
        <a:sx n="33" d="100"/>
        <a:sy n="33" d="100"/>
      </p:scale>
      <p:origin x="0" y="-4962"/>
    </p:cViewPr>
  </p:outlineViewPr>
  <p:notesTextViewPr>
    <p:cViewPr>
      <p:scale>
        <a:sx n="1" d="1"/>
        <a:sy n="1" d="1"/>
      </p:scale>
      <p:origin x="0" y="0"/>
    </p:cViewPr>
  </p:notesTextViewPr>
  <p:sorterViewPr>
    <p:cViewPr>
      <p:scale>
        <a:sx n="92" d="100"/>
        <a:sy n="9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Global</a:t>
            </a:r>
            <a:r>
              <a:rPr lang="en-US" sz="1800" baseline="0" dirty="0">
                <a:solidFill>
                  <a:schemeClr val="tx1"/>
                </a:solidFill>
              </a:rPr>
              <a:t> Smoothie Market</a:t>
            </a:r>
            <a:endParaRPr lang="en-US" sz="1800" dirty="0">
              <a:solidFill>
                <a:schemeClr val="tx1"/>
              </a:solidFill>
            </a:endParaRPr>
          </a:p>
        </c:rich>
      </c:tx>
      <c:layout>
        <c:manualLayout>
          <c:xMode val="edge"/>
          <c:yMode val="edge"/>
          <c:x val="0.32121402160663381"/>
          <c:y val="4.010902978783496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Millions of USD</c:v>
                </c:pt>
              </c:strCache>
            </c:strRef>
          </c:tx>
          <c:spPr>
            <a:solidFill>
              <a:schemeClr val="accent1"/>
            </a:solidFill>
            <a:ln>
              <a:noFill/>
            </a:ln>
            <a:effectLst/>
            <a:sp3d/>
          </c:spPr>
          <c:invertIfNegative val="0"/>
          <c:dPt>
            <c:idx val="0"/>
            <c:invertIfNegative val="0"/>
            <c:bubble3D val="0"/>
            <c:spPr>
              <a:solidFill>
                <a:schemeClr val="accent6"/>
              </a:solidFill>
              <a:ln>
                <a:noFill/>
              </a:ln>
              <a:effectLst/>
              <a:sp3d/>
            </c:spPr>
            <c:extLst>
              <c:ext xmlns:c16="http://schemas.microsoft.com/office/drawing/2014/chart" uri="{C3380CC4-5D6E-409C-BE32-E72D297353CC}">
                <c16:uniqueId val="{00000004-9657-4EE6-8BB0-9ECFC1F2DFC5}"/>
              </c:ext>
            </c:extLst>
          </c:dPt>
          <c:dPt>
            <c:idx val="1"/>
            <c:invertIfNegative val="0"/>
            <c:bubble3D val="0"/>
            <c:spPr>
              <a:solidFill>
                <a:schemeClr val="accent6"/>
              </a:solidFill>
              <a:ln>
                <a:noFill/>
              </a:ln>
              <a:effectLst/>
              <a:sp3d/>
            </c:spPr>
            <c:extLst>
              <c:ext xmlns:c16="http://schemas.microsoft.com/office/drawing/2014/chart" uri="{C3380CC4-5D6E-409C-BE32-E72D297353CC}">
                <c16:uniqueId val="{00000005-9657-4EE6-8BB0-9ECFC1F2DFC5}"/>
              </c:ext>
            </c:extLst>
          </c:dPt>
          <c:cat>
            <c:numRef>
              <c:f>Sheet1!$A$2:$A$3</c:f>
              <c:numCache>
                <c:formatCode>General</c:formatCode>
                <c:ptCount val="2"/>
                <c:pt idx="0">
                  <c:v>2023</c:v>
                </c:pt>
                <c:pt idx="1">
                  <c:v>2029</c:v>
                </c:pt>
              </c:numCache>
            </c:numRef>
          </c:cat>
          <c:val>
            <c:numRef>
              <c:f>Sheet1!$B$2:$B$3</c:f>
              <c:numCache>
                <c:formatCode>General</c:formatCode>
                <c:ptCount val="2"/>
                <c:pt idx="0">
                  <c:v>14.67</c:v>
                </c:pt>
                <c:pt idx="1">
                  <c:v>26.13</c:v>
                </c:pt>
              </c:numCache>
            </c:numRef>
          </c:val>
          <c:extLst>
            <c:ext xmlns:c16="http://schemas.microsoft.com/office/drawing/2014/chart" uri="{C3380CC4-5D6E-409C-BE32-E72D297353CC}">
              <c16:uniqueId val="{00000000-9657-4EE6-8BB0-9ECFC1F2DFC5}"/>
            </c:ext>
          </c:extLst>
        </c:ser>
        <c:dLbls>
          <c:showLegendKey val="0"/>
          <c:showVal val="0"/>
          <c:showCatName val="0"/>
          <c:showSerName val="0"/>
          <c:showPercent val="0"/>
          <c:showBubbleSize val="0"/>
        </c:dLbls>
        <c:gapWidth val="144"/>
        <c:gapDepth val="87"/>
        <c:shape val="box"/>
        <c:axId val="1593955695"/>
        <c:axId val="1593970671"/>
        <c:axId val="0"/>
      </c:bar3DChart>
      <c:catAx>
        <c:axId val="159395569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Global</a:t>
                </a:r>
                <a:r>
                  <a:rPr lang="en-US" baseline="0" dirty="0"/>
                  <a:t> Sales</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93970671"/>
        <c:crosses val="autoZero"/>
        <c:auto val="1"/>
        <c:lblAlgn val="ctr"/>
        <c:lblOffset val="100"/>
        <c:noMultiLvlLbl val="0"/>
      </c:catAx>
      <c:valAx>
        <c:axId val="15939706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Billions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39556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Global</a:t>
            </a:r>
            <a:r>
              <a:rPr lang="en-US" sz="1800" baseline="0" dirty="0">
                <a:solidFill>
                  <a:schemeClr val="tx1"/>
                </a:solidFill>
              </a:rPr>
              <a:t> Healthy Food &amp; Beverage Market</a:t>
            </a:r>
            <a:endParaRPr lang="en-US" sz="1800" dirty="0">
              <a:solidFill>
                <a:schemeClr val="tx1"/>
              </a:solidFill>
            </a:endParaRPr>
          </a:p>
        </c:rich>
      </c:tx>
      <c:layout>
        <c:manualLayout>
          <c:xMode val="edge"/>
          <c:yMode val="edge"/>
          <c:x val="0.20816001964957034"/>
          <c:y val="4.235177047074493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Millions of USD</c:v>
                </c:pt>
              </c:strCache>
            </c:strRef>
          </c:tx>
          <c:spPr>
            <a:solidFill>
              <a:schemeClr val="accent1"/>
            </a:solidFill>
            <a:ln>
              <a:noFill/>
            </a:ln>
            <a:effectLst/>
            <a:sp3d/>
          </c:spPr>
          <c:invertIfNegative val="0"/>
          <c:dPt>
            <c:idx val="0"/>
            <c:invertIfNegative val="0"/>
            <c:bubble3D val="0"/>
            <c:spPr>
              <a:solidFill>
                <a:schemeClr val="accent6"/>
              </a:solidFill>
              <a:ln>
                <a:noFill/>
              </a:ln>
              <a:effectLst/>
              <a:sp3d/>
            </c:spPr>
            <c:extLst>
              <c:ext xmlns:c16="http://schemas.microsoft.com/office/drawing/2014/chart" uri="{C3380CC4-5D6E-409C-BE32-E72D297353CC}">
                <c16:uniqueId val="{00000001-3ACB-4402-9E9D-820B79CC1494}"/>
              </c:ext>
            </c:extLst>
          </c:dPt>
          <c:dPt>
            <c:idx val="1"/>
            <c:invertIfNegative val="0"/>
            <c:bubble3D val="0"/>
            <c:spPr>
              <a:solidFill>
                <a:schemeClr val="accent6"/>
              </a:solidFill>
              <a:ln>
                <a:noFill/>
              </a:ln>
              <a:effectLst/>
              <a:sp3d/>
            </c:spPr>
            <c:extLst>
              <c:ext xmlns:c16="http://schemas.microsoft.com/office/drawing/2014/chart" uri="{C3380CC4-5D6E-409C-BE32-E72D297353CC}">
                <c16:uniqueId val="{00000003-3ACB-4402-9E9D-820B79CC1494}"/>
              </c:ext>
            </c:extLst>
          </c:dPt>
          <c:cat>
            <c:numRef>
              <c:f>Sheet1!$A$2:$A$3</c:f>
              <c:numCache>
                <c:formatCode>General</c:formatCode>
                <c:ptCount val="2"/>
                <c:pt idx="0">
                  <c:v>2020</c:v>
                </c:pt>
                <c:pt idx="1">
                  <c:v>2026</c:v>
                </c:pt>
              </c:numCache>
            </c:numRef>
          </c:cat>
          <c:val>
            <c:numRef>
              <c:f>Sheet1!$B$2:$B$3</c:f>
              <c:numCache>
                <c:formatCode>General</c:formatCode>
                <c:ptCount val="2"/>
                <c:pt idx="0">
                  <c:v>733000000000</c:v>
                </c:pt>
                <c:pt idx="1">
                  <c:v>1000000000000</c:v>
                </c:pt>
              </c:numCache>
            </c:numRef>
          </c:val>
          <c:extLst>
            <c:ext xmlns:c16="http://schemas.microsoft.com/office/drawing/2014/chart" uri="{C3380CC4-5D6E-409C-BE32-E72D297353CC}">
              <c16:uniqueId val="{00000004-3ACB-4402-9E9D-820B79CC1494}"/>
            </c:ext>
          </c:extLst>
        </c:ser>
        <c:dLbls>
          <c:showLegendKey val="0"/>
          <c:showVal val="0"/>
          <c:showCatName val="0"/>
          <c:showSerName val="0"/>
          <c:showPercent val="0"/>
          <c:showBubbleSize val="0"/>
        </c:dLbls>
        <c:gapWidth val="144"/>
        <c:gapDepth val="87"/>
        <c:shape val="box"/>
        <c:axId val="1593955695"/>
        <c:axId val="1593970671"/>
        <c:axId val="0"/>
      </c:bar3DChart>
      <c:catAx>
        <c:axId val="159395569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93970671"/>
        <c:crosses val="autoZero"/>
        <c:auto val="1"/>
        <c:lblAlgn val="ctr"/>
        <c:lblOffset val="100"/>
        <c:noMultiLvlLbl val="0"/>
      </c:catAx>
      <c:valAx>
        <c:axId val="159397067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3955695"/>
        <c:crosses val="autoZero"/>
        <c:crossBetween val="between"/>
        <c:dispUnits>
          <c:builtInUnit val="billions"/>
          <c:dispUnitsLbl>
            <c:layout>
              <c:manualLayout>
                <c:xMode val="edge"/>
                <c:yMode val="edge"/>
                <c:x val="3.495902865650765E-2"/>
                <c:y val="0.42955092657604416"/>
              </c:manualLayout>
            </c:layout>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0.3059</cdr:x>
      <cdr:y>0.58155</cdr:y>
    </cdr:from>
    <cdr:to>
      <cdr:x>0.38419</cdr:x>
      <cdr:y>0.6371</cdr:y>
    </cdr:to>
    <cdr:sp macro="" textlink="">
      <cdr:nvSpPr>
        <cdr:cNvPr id="2" name="TextBox 1">
          <a:extLst xmlns:a="http://schemas.openxmlformats.org/drawingml/2006/main">
            <a:ext uri="{FF2B5EF4-FFF2-40B4-BE49-F238E27FC236}">
              <a16:creationId xmlns:a16="http://schemas.microsoft.com/office/drawing/2014/main" id="{82C1AFA8-EFEE-4CF4-B65D-A0FBFFE49166}"/>
            </a:ext>
          </a:extLst>
        </cdr:cNvPr>
        <cdr:cNvSpPr txBox="1"/>
      </cdr:nvSpPr>
      <cdr:spPr>
        <a:xfrm xmlns:a="http://schemas.openxmlformats.org/drawingml/2006/main">
          <a:off x="1958914" y="2577977"/>
          <a:ext cx="501352" cy="246221"/>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0" tIns="0" rIns="0" bIns="0" numCol="1" spcCol="38100" rtlCol="0" anchor="ctr">
          <a:spAutoFit/>
        </a:bodyPr>
        <a:lstStyle xmlns:a="http://schemas.openxmlformats.org/drawingml/2006/main"/>
        <a:p xmlns:a="http://schemas.openxmlformats.org/drawingml/2006/main">
          <a:pPr marL="0" marR="0" indent="0" algn="ctr" defTabSz="457200" rtl="0" fontAlgn="auto" latinLnBrk="0" hangingPunct="0">
            <a:spcAft>
              <a:spcPts val="0"/>
            </a:spcAft>
            <a:buClrTx/>
            <a:buSzTx/>
            <a:buFontTx/>
            <a:buNone/>
            <a:tabLst/>
          </a:pPr>
          <a:r>
            <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rPr>
            <a:t>$15B</a:t>
          </a:r>
        </a:p>
      </cdr:txBody>
    </cdr:sp>
  </cdr:relSizeAnchor>
  <cdr:relSizeAnchor xmlns:cdr="http://schemas.openxmlformats.org/drawingml/2006/chartDrawing">
    <cdr:from>
      <cdr:x>0.67439</cdr:x>
      <cdr:y>0.58155</cdr:y>
    </cdr:from>
    <cdr:to>
      <cdr:x>0.74073</cdr:x>
      <cdr:y>0.6371</cdr:y>
    </cdr:to>
    <cdr:sp macro="" textlink="">
      <cdr:nvSpPr>
        <cdr:cNvPr id="3" name="TextBox 2">
          <a:extLst xmlns:a="http://schemas.openxmlformats.org/drawingml/2006/main">
            <a:ext uri="{FF2B5EF4-FFF2-40B4-BE49-F238E27FC236}">
              <a16:creationId xmlns:a16="http://schemas.microsoft.com/office/drawing/2014/main" id="{5C74BFD2-0A02-4920-8B96-A7159CE58BBF}"/>
            </a:ext>
          </a:extLst>
        </cdr:cNvPr>
        <cdr:cNvSpPr txBox="1"/>
      </cdr:nvSpPr>
      <cdr:spPr>
        <a:xfrm xmlns:a="http://schemas.openxmlformats.org/drawingml/2006/main">
          <a:off x="4318657" y="2577976"/>
          <a:ext cx="424795" cy="246221"/>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0" tIns="0" rIns="0" bIns="0" numCol="1" spcCol="38100" rtlCol="0" anchor="ctr">
          <a:spAutoFit/>
        </a:bodyPr>
        <a:lstStyle xmlns:a="http://schemas.openxmlformats.org/drawingml/2006/main"/>
        <a:p xmlns:a="http://schemas.openxmlformats.org/drawingml/2006/main">
          <a:pPr marL="0" marR="0" indent="0" algn="ctr" defTabSz="457200" rtl="0" fontAlgn="auto" latinLnBrk="0" hangingPunct="0">
            <a:spcAft>
              <a:spcPts val="0"/>
            </a:spcAft>
            <a:buClrTx/>
            <a:buSzTx/>
            <a:buFontTx/>
            <a:buNone/>
            <a:tabLst/>
          </a:pPr>
          <a:r>
            <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rPr>
            <a:t>$</a:t>
          </a:r>
          <a:r>
            <a:rPr lang="en-US" sz="1600" dirty="0">
              <a:solidFill>
                <a:schemeClr val="bg1">
                  <a:lumMod val="50000"/>
                </a:schemeClr>
              </a:solidFill>
              <a:latin typeface="Market Sans"/>
              <a:ea typeface="Market Sans"/>
              <a:cs typeface="Market Sans"/>
              <a:sym typeface="Market Sans"/>
            </a:rPr>
            <a:t>26B</a:t>
          </a:r>
          <a:endPar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0.31814</cdr:x>
      <cdr:y>0.57351</cdr:y>
    </cdr:from>
    <cdr:to>
      <cdr:x>0.39643</cdr:x>
      <cdr:y>0.6193</cdr:y>
    </cdr:to>
    <cdr:sp macro="" textlink="">
      <cdr:nvSpPr>
        <cdr:cNvPr id="2" name="TextBox 1">
          <a:extLst xmlns:a="http://schemas.openxmlformats.org/drawingml/2006/main">
            <a:ext uri="{FF2B5EF4-FFF2-40B4-BE49-F238E27FC236}">
              <a16:creationId xmlns:a16="http://schemas.microsoft.com/office/drawing/2014/main" id="{82C1AFA8-EFEE-4CF4-B65D-A0FBFFE49166}"/>
            </a:ext>
          </a:extLst>
        </cdr:cNvPr>
        <cdr:cNvSpPr txBox="1"/>
      </cdr:nvSpPr>
      <cdr:spPr>
        <a:xfrm xmlns:a="http://schemas.openxmlformats.org/drawingml/2006/main">
          <a:off x="2470992" y="3083471"/>
          <a:ext cx="608070" cy="246190"/>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0" tIns="0" rIns="0" bIns="0" numCol="1" spcCol="38100" rtlCol="0" anchor="ctr">
          <a:spAutoFit/>
        </a:bodyPr>
        <a:lstStyle xmlns:a="http://schemas.openxmlformats.org/drawingml/2006/main"/>
        <a:p xmlns:a="http://schemas.openxmlformats.org/drawingml/2006/main">
          <a:pPr marL="0" marR="0" indent="0" algn="ctr" defTabSz="457200" rtl="0" fontAlgn="auto" latinLnBrk="0" hangingPunct="0">
            <a:spcAft>
              <a:spcPts val="0"/>
            </a:spcAft>
            <a:buClrTx/>
            <a:buSzTx/>
            <a:buFontTx/>
            <a:buNone/>
            <a:tabLst/>
          </a:pPr>
          <a:r>
            <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rPr>
            <a:t>$</a:t>
          </a:r>
          <a:r>
            <a:rPr lang="en-US" sz="1600" dirty="0">
              <a:solidFill>
                <a:schemeClr val="bg1">
                  <a:lumMod val="50000"/>
                </a:schemeClr>
              </a:solidFill>
              <a:latin typeface="Market Sans"/>
              <a:ea typeface="Market Sans"/>
              <a:cs typeface="Market Sans"/>
              <a:sym typeface="Market Sans"/>
            </a:rPr>
            <a:t>733</a:t>
          </a:r>
          <a:r>
            <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rPr>
            <a:t>B</a:t>
          </a:r>
        </a:p>
      </cdr:txBody>
    </cdr:sp>
  </cdr:relSizeAnchor>
  <cdr:relSizeAnchor xmlns:cdr="http://schemas.openxmlformats.org/drawingml/2006/chartDrawing">
    <cdr:from>
      <cdr:x>0.69489</cdr:x>
      <cdr:y>0.46808</cdr:y>
    </cdr:from>
    <cdr:to>
      <cdr:x>0.73451</cdr:x>
      <cdr:y>0.51388</cdr:y>
    </cdr:to>
    <cdr:sp macro="" textlink="">
      <cdr:nvSpPr>
        <cdr:cNvPr id="3" name="TextBox 2">
          <a:extLst xmlns:a="http://schemas.openxmlformats.org/drawingml/2006/main">
            <a:ext uri="{FF2B5EF4-FFF2-40B4-BE49-F238E27FC236}">
              <a16:creationId xmlns:a16="http://schemas.microsoft.com/office/drawing/2014/main" id="{5C74BFD2-0A02-4920-8B96-A7159CE58BBF}"/>
            </a:ext>
          </a:extLst>
        </cdr:cNvPr>
        <cdr:cNvSpPr txBox="1"/>
      </cdr:nvSpPr>
      <cdr:spPr>
        <a:xfrm xmlns:a="http://schemas.openxmlformats.org/drawingml/2006/main">
          <a:off x="5397098" y="2516639"/>
          <a:ext cx="307777" cy="246221"/>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0" tIns="0" rIns="0" bIns="0" numCol="1" spcCol="38100" rtlCol="0" anchor="ctr">
          <a:spAutoFit/>
        </a:bodyPr>
        <a:lstStyle xmlns:a="http://schemas.openxmlformats.org/drawingml/2006/main"/>
        <a:p xmlns:a="http://schemas.openxmlformats.org/drawingml/2006/main">
          <a:pPr marL="0" marR="0" indent="0" algn="ctr" defTabSz="457200" rtl="0" fontAlgn="auto" latinLnBrk="0" hangingPunct="0">
            <a:spcAft>
              <a:spcPts val="0"/>
            </a:spcAft>
            <a:buClrTx/>
            <a:buSzTx/>
            <a:buFontTx/>
            <a:buNone/>
            <a:tabLst/>
          </a:pPr>
          <a:r>
            <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rPr>
            <a:t>$</a:t>
          </a:r>
          <a:r>
            <a:rPr lang="en-US" sz="1600" dirty="0">
              <a:solidFill>
                <a:schemeClr val="bg1">
                  <a:lumMod val="50000"/>
                </a:schemeClr>
              </a:solidFill>
              <a:latin typeface="Market Sans"/>
              <a:ea typeface="Market Sans"/>
              <a:cs typeface="Market Sans"/>
              <a:sym typeface="Market Sans"/>
            </a:rPr>
            <a:t>1T</a:t>
          </a:r>
          <a:endParaRPr kumimoji="0" lang="en-US" sz="1600" b="0" i="0" u="none" strike="noStrike" cap="none" spc="0" normalizeH="0" baseline="0" dirty="0">
            <a:ln>
              <a:noFill/>
            </a:ln>
            <a:solidFill>
              <a:schemeClr val="bg1">
                <a:lumMod val="50000"/>
              </a:schemeClr>
            </a:solidFill>
            <a:effectLst/>
            <a:uFillTx/>
            <a:latin typeface="Market Sans"/>
            <a:ea typeface="Market Sans"/>
            <a:cs typeface="Market Sans"/>
            <a:sym typeface="Market San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7E3CE-0F74-DE4C-97F5-FE1C2AD70E28}" type="datetimeFigureOut">
              <a:rPr lang="en-US" smtClean="0"/>
              <a:t>6/5/2024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05F2F-14B1-6441-9EED-0B224170A7C7}" type="slidenum">
              <a:rPr lang="en-US" smtClean="0"/>
              <a:t>‹#›</a:t>
            </a:fld>
            <a:endParaRPr lang="en-US" dirty="0"/>
          </a:p>
        </p:txBody>
      </p:sp>
    </p:spTree>
    <p:extLst>
      <p:ext uri="{BB962C8B-B14F-4D97-AF65-F5344CB8AC3E}">
        <p14:creationId xmlns:p14="http://schemas.microsoft.com/office/powerpoint/2010/main" val="3344831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3</a:t>
            </a:fld>
            <a:endParaRPr lang="en-US" dirty="0"/>
          </a:p>
        </p:txBody>
      </p:sp>
    </p:spTree>
    <p:extLst>
      <p:ext uri="{BB962C8B-B14F-4D97-AF65-F5344CB8AC3E}">
        <p14:creationId xmlns:p14="http://schemas.microsoft.com/office/powerpoint/2010/main" val="284954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457200" rtl="0" fontAlgn="auto" latinLnBrk="0" hangingPunct="0">
              <a:spcAft>
                <a:spcPts val="0"/>
              </a:spcAft>
              <a:buClrTx/>
              <a:buSzTx/>
              <a:buFontTx/>
              <a:buNone/>
              <a:tabLst/>
            </a:pPr>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15</a:t>
            </a:fld>
            <a:endParaRPr lang="en-US" dirty="0"/>
          </a:p>
        </p:txBody>
      </p:sp>
    </p:spTree>
    <p:extLst>
      <p:ext uri="{BB962C8B-B14F-4D97-AF65-F5344CB8AC3E}">
        <p14:creationId xmlns:p14="http://schemas.microsoft.com/office/powerpoint/2010/main" val="151053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17</a:t>
            </a:fld>
            <a:endParaRPr lang="en-US" dirty="0"/>
          </a:p>
        </p:txBody>
      </p:sp>
    </p:spTree>
    <p:extLst>
      <p:ext uri="{BB962C8B-B14F-4D97-AF65-F5344CB8AC3E}">
        <p14:creationId xmlns:p14="http://schemas.microsoft.com/office/powerpoint/2010/main" val="326782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18</a:t>
            </a:fld>
            <a:endParaRPr lang="en-US" dirty="0"/>
          </a:p>
        </p:txBody>
      </p:sp>
    </p:spTree>
    <p:extLst>
      <p:ext uri="{BB962C8B-B14F-4D97-AF65-F5344CB8AC3E}">
        <p14:creationId xmlns:p14="http://schemas.microsoft.com/office/powerpoint/2010/main" val="138111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05F2F-14B1-6441-9EED-0B224170A7C7}" type="slidenum">
              <a:rPr lang="en-US" smtClean="0"/>
              <a:t>19</a:t>
            </a:fld>
            <a:endParaRPr lang="en-US" dirty="0"/>
          </a:p>
        </p:txBody>
      </p:sp>
    </p:spTree>
    <p:extLst>
      <p:ext uri="{BB962C8B-B14F-4D97-AF65-F5344CB8AC3E}">
        <p14:creationId xmlns:p14="http://schemas.microsoft.com/office/powerpoint/2010/main" val="3802727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25</a:t>
            </a:fld>
            <a:endParaRPr lang="en-US" dirty="0"/>
          </a:p>
        </p:txBody>
      </p:sp>
    </p:spTree>
    <p:extLst>
      <p:ext uri="{BB962C8B-B14F-4D97-AF65-F5344CB8AC3E}">
        <p14:creationId xmlns:p14="http://schemas.microsoft.com/office/powerpoint/2010/main" val="110366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4</a:t>
            </a:fld>
            <a:endParaRPr lang="en-US" dirty="0"/>
          </a:p>
        </p:txBody>
      </p:sp>
    </p:spTree>
    <p:extLst>
      <p:ext uri="{BB962C8B-B14F-4D97-AF65-F5344CB8AC3E}">
        <p14:creationId xmlns:p14="http://schemas.microsoft.com/office/powerpoint/2010/main" val="385083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5</a:t>
            </a:fld>
            <a:endParaRPr lang="en-US" dirty="0"/>
          </a:p>
        </p:txBody>
      </p:sp>
    </p:spTree>
    <p:extLst>
      <p:ext uri="{BB962C8B-B14F-4D97-AF65-F5344CB8AC3E}">
        <p14:creationId xmlns:p14="http://schemas.microsoft.com/office/powerpoint/2010/main" val="143048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457200" rtl="0" fontAlgn="auto" latinLnBrk="0" hangingPunct="0">
              <a:spcAft>
                <a:spcPts val="0"/>
              </a:spcAft>
              <a:buClrTx/>
              <a:buSzTx/>
              <a:buFontTx/>
              <a:buNone/>
              <a:tabLst/>
            </a:pPr>
            <a:endParaRPr lang="en-US" dirty="0">
              <a:solidFill>
                <a:srgbClr val="FF0000"/>
              </a:solidFill>
              <a:latin typeface="Market Sans"/>
              <a:ea typeface="Market Sans"/>
              <a:cs typeface="Market Sans"/>
              <a:sym typeface="Market Sans"/>
            </a:endParaRPr>
          </a:p>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6</a:t>
            </a:fld>
            <a:endParaRPr lang="en-US"/>
          </a:p>
        </p:txBody>
      </p:sp>
    </p:spTree>
    <p:extLst>
      <p:ext uri="{BB962C8B-B14F-4D97-AF65-F5344CB8AC3E}">
        <p14:creationId xmlns:p14="http://schemas.microsoft.com/office/powerpoint/2010/main" val="388372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05F2F-14B1-6441-9EED-0B224170A7C7}" type="slidenum">
              <a:rPr lang="en-US" smtClean="0"/>
              <a:t>7</a:t>
            </a:fld>
            <a:endParaRPr lang="en-US" dirty="0"/>
          </a:p>
        </p:txBody>
      </p:sp>
    </p:spTree>
    <p:extLst>
      <p:ext uri="{BB962C8B-B14F-4D97-AF65-F5344CB8AC3E}">
        <p14:creationId xmlns:p14="http://schemas.microsoft.com/office/powerpoint/2010/main" val="333040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05F2F-14B1-6441-9EED-0B224170A7C7}" type="slidenum">
              <a:rPr lang="en-US" smtClean="0"/>
              <a:t>9</a:t>
            </a:fld>
            <a:endParaRPr lang="en-US" dirty="0"/>
          </a:p>
        </p:txBody>
      </p:sp>
    </p:spTree>
    <p:extLst>
      <p:ext uri="{BB962C8B-B14F-4D97-AF65-F5344CB8AC3E}">
        <p14:creationId xmlns:p14="http://schemas.microsoft.com/office/powerpoint/2010/main" val="173157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05F2F-14B1-6441-9EED-0B224170A7C7}" type="slidenum">
              <a:rPr lang="en-US" smtClean="0"/>
              <a:t>10</a:t>
            </a:fld>
            <a:endParaRPr lang="en-US" dirty="0"/>
          </a:p>
        </p:txBody>
      </p:sp>
    </p:spTree>
    <p:extLst>
      <p:ext uri="{BB962C8B-B14F-4D97-AF65-F5344CB8AC3E}">
        <p14:creationId xmlns:p14="http://schemas.microsoft.com/office/powerpoint/2010/main" val="278644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05F2F-14B1-6441-9EED-0B224170A7C7}" type="slidenum">
              <a:rPr lang="en-US" smtClean="0"/>
              <a:t>11</a:t>
            </a:fld>
            <a:endParaRPr lang="en-US" dirty="0"/>
          </a:p>
        </p:txBody>
      </p:sp>
    </p:spTree>
    <p:extLst>
      <p:ext uri="{BB962C8B-B14F-4D97-AF65-F5344CB8AC3E}">
        <p14:creationId xmlns:p14="http://schemas.microsoft.com/office/powerpoint/2010/main" val="136933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05F2F-14B1-6441-9EED-0B224170A7C7}" type="slidenum">
              <a:rPr lang="en-US" smtClean="0"/>
              <a:t>12</a:t>
            </a:fld>
            <a:endParaRPr lang="en-US" dirty="0"/>
          </a:p>
        </p:txBody>
      </p:sp>
    </p:spTree>
    <p:extLst>
      <p:ext uri="{BB962C8B-B14F-4D97-AF65-F5344CB8AC3E}">
        <p14:creationId xmlns:p14="http://schemas.microsoft.com/office/powerpoint/2010/main" val="536653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reserve="1">
  <p:cSld name="Main Title">
    <p:bg>
      <p:bgRef idx="1001">
        <a:schemeClr val="bg1"/>
      </p:bgRef>
    </p:bg>
    <p:spTree>
      <p:nvGrpSpPr>
        <p:cNvPr id="1" name=""/>
        <p:cNvGrpSpPr/>
        <p:nvPr/>
      </p:nvGrpSpPr>
      <p:grpSpPr>
        <a:xfrm>
          <a:off x="0" y="0"/>
          <a:ext cx="0" cy="0"/>
          <a:chOff x="0" y="0"/>
          <a:chExt cx="0" cy="0"/>
        </a:xfrm>
      </p:grpSpPr>
      <p:sp>
        <p:nvSpPr>
          <p:cNvPr id="364" name="Title Text"/>
          <p:cNvSpPr txBox="1">
            <a:spLocks noGrp="1"/>
          </p:cNvSpPr>
          <p:nvPr>
            <p:ph type="title"/>
          </p:nvPr>
        </p:nvSpPr>
        <p:spPr>
          <a:xfrm>
            <a:off x="457199" y="1306705"/>
            <a:ext cx="6252295" cy="3535118"/>
          </a:xfrm>
          <a:prstGeom prst="rect">
            <a:avLst/>
          </a:prstGeom>
        </p:spPr>
        <p:txBody>
          <a:bodyPr anchor="t"/>
          <a:lstStyle>
            <a:lvl1pPr>
              <a:lnSpc>
                <a:spcPct val="80000"/>
              </a:lnSpc>
              <a:defRPr sz="5600" spc="-112">
                <a:solidFill>
                  <a:schemeClr val="accent3"/>
                </a:solidFill>
                <a:latin typeface="Espa" panose="02000506000000020004" pitchFamily="2" charset="0"/>
              </a:defRPr>
            </a:lvl1pPr>
          </a:lstStyle>
          <a:p>
            <a:r>
              <a:rPr lang="en-US" dirty="0"/>
              <a:t>Click to edit Master title style</a:t>
            </a:r>
            <a:endParaRPr dirty="0"/>
          </a:p>
        </p:txBody>
      </p:sp>
      <p:sp>
        <p:nvSpPr>
          <p:cNvPr id="365" name="Body Level One…"/>
          <p:cNvSpPr txBox="1">
            <a:spLocks noGrp="1"/>
          </p:cNvSpPr>
          <p:nvPr>
            <p:ph type="body" sz="quarter" idx="1" hasCustomPrompt="1"/>
          </p:nvPr>
        </p:nvSpPr>
        <p:spPr>
          <a:xfrm>
            <a:off x="457200" y="5751576"/>
            <a:ext cx="6252294" cy="584200"/>
          </a:xfrm>
          <a:prstGeom prst="rect">
            <a:avLst/>
          </a:prstGeom>
        </p:spPr>
        <p:txBody>
          <a:bodyPr numCol="1" spcCol="38100" anchor="b"/>
          <a:lstStyle>
            <a:lvl1pPr>
              <a:lnSpc>
                <a:spcPct val="100000"/>
              </a:lnSpc>
              <a:spcBef>
                <a:spcPts val="0"/>
              </a:spcBef>
              <a:buFontTx/>
              <a:buNone/>
              <a:defRPr sz="1800" b="0" i="0" spc="-18">
                <a:solidFill>
                  <a:schemeClr val="accent2"/>
                </a:solidFill>
                <a:latin typeface="Avenir Medium" panose="02000503020000020003" pitchFamily="2" charset="0"/>
              </a:defRPr>
            </a:lvl1pPr>
            <a:lvl2pPr marL="0" indent="0">
              <a:lnSpc>
                <a:spcPct val="100000"/>
              </a:lnSpc>
              <a:spcBef>
                <a:spcPts val="0"/>
              </a:spcBef>
              <a:buSzTx/>
              <a:buFontTx/>
              <a:buNone/>
              <a:defRPr sz="1800" b="0" i="0" spc="-18">
                <a:solidFill>
                  <a:schemeClr val="accent2"/>
                </a:solidFill>
                <a:latin typeface="Avenir Medium" panose="02000503020000020003" pitchFamily="2" charset="0"/>
              </a:defRPr>
            </a:lvl2pPr>
            <a:lvl3pPr marL="0" indent="0">
              <a:lnSpc>
                <a:spcPct val="100000"/>
              </a:lnSpc>
              <a:spcBef>
                <a:spcPts val="0"/>
              </a:spcBef>
              <a:buSzTx/>
              <a:buNone/>
              <a:defRPr sz="1800" spc="-18">
                <a:solidFill>
                  <a:srgbClr val="C1FAF2"/>
                </a:solidFill>
              </a:defRPr>
            </a:lvl3pPr>
            <a:lvl4pPr marL="0" indent="0">
              <a:lnSpc>
                <a:spcPct val="100000"/>
              </a:lnSpc>
              <a:spcBef>
                <a:spcPts val="0"/>
              </a:spcBef>
              <a:buClrTx/>
              <a:buSzTx/>
              <a:buNone/>
              <a:defRPr sz="1800" spc="-18">
                <a:solidFill>
                  <a:srgbClr val="C1FAF2"/>
                </a:solidFill>
              </a:defRPr>
            </a:lvl4pPr>
            <a:lvl5pPr marL="0" indent="0">
              <a:lnSpc>
                <a:spcPct val="100000"/>
              </a:lnSpc>
              <a:spcBef>
                <a:spcPts val="0"/>
              </a:spcBef>
              <a:buClrTx/>
              <a:buSzTx/>
              <a:buNone/>
              <a:defRPr sz="1800" spc="-18">
                <a:solidFill>
                  <a:srgbClr val="C1FAF2"/>
                </a:solidFill>
              </a:defRPr>
            </a:lvl5pPr>
          </a:lstStyle>
          <a:p>
            <a:r>
              <a:rPr dirty="0"/>
              <a:t>Body Level One</a:t>
            </a:r>
          </a:p>
          <a:p>
            <a:pPr lvl="1"/>
            <a:r>
              <a:rPr dirty="0"/>
              <a:t>Body Level Two</a:t>
            </a:r>
          </a:p>
        </p:txBody>
      </p:sp>
      <p:sp>
        <p:nvSpPr>
          <p:cNvPr id="52" name="Rectangle 51">
            <a:extLst>
              <a:ext uri="{FF2B5EF4-FFF2-40B4-BE49-F238E27FC236}">
                <a16:creationId xmlns:a16="http://schemas.microsoft.com/office/drawing/2014/main" id="{665FE10B-2AB6-7042-BCB7-EAB565D93164}"/>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4" name="Rectangle 53">
            <a:extLst>
              <a:ext uri="{FF2B5EF4-FFF2-40B4-BE49-F238E27FC236}">
                <a16:creationId xmlns:a16="http://schemas.microsoft.com/office/drawing/2014/main" id="{40521F85-F0A6-4A41-BDD2-8B8D7E0AC1A6}"/>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6" name="Rectangle 55">
            <a:extLst>
              <a:ext uri="{FF2B5EF4-FFF2-40B4-BE49-F238E27FC236}">
                <a16:creationId xmlns:a16="http://schemas.microsoft.com/office/drawing/2014/main" id="{6BA4F461-8D03-AF4C-80C3-173467A435A4}"/>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9" name="Rectangle 58">
            <a:extLst>
              <a:ext uri="{FF2B5EF4-FFF2-40B4-BE49-F238E27FC236}">
                <a16:creationId xmlns:a16="http://schemas.microsoft.com/office/drawing/2014/main" id="{B31C3D33-490A-A346-9FB6-DF8AEA6F9926}"/>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0" name="Rectangle 59">
            <a:extLst>
              <a:ext uri="{FF2B5EF4-FFF2-40B4-BE49-F238E27FC236}">
                <a16:creationId xmlns:a16="http://schemas.microsoft.com/office/drawing/2014/main" id="{081F3BBE-F4EB-A049-A8DC-6001CF61EE19}"/>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2" name="Rectangle 61">
            <a:extLst>
              <a:ext uri="{FF2B5EF4-FFF2-40B4-BE49-F238E27FC236}">
                <a16:creationId xmlns:a16="http://schemas.microsoft.com/office/drawing/2014/main" id="{802AE12C-50F4-B548-BE75-0137863BB80B}"/>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4" name="Rectangle 63">
            <a:extLst>
              <a:ext uri="{FF2B5EF4-FFF2-40B4-BE49-F238E27FC236}">
                <a16:creationId xmlns:a16="http://schemas.microsoft.com/office/drawing/2014/main" id="{18CDC57D-33EA-EC4B-A242-235FAC94920D}"/>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6" name="Rectangle 65">
            <a:extLst>
              <a:ext uri="{FF2B5EF4-FFF2-40B4-BE49-F238E27FC236}">
                <a16:creationId xmlns:a16="http://schemas.microsoft.com/office/drawing/2014/main" id="{1E0F1C44-927B-9C4F-8CF5-EF23C5719DC8}"/>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8" name="Rectangle 67">
            <a:extLst>
              <a:ext uri="{FF2B5EF4-FFF2-40B4-BE49-F238E27FC236}">
                <a16:creationId xmlns:a16="http://schemas.microsoft.com/office/drawing/2014/main" id="{51DB27F4-F2D4-C44E-8276-220398081F96}"/>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0" name="Rectangle 69">
            <a:extLst>
              <a:ext uri="{FF2B5EF4-FFF2-40B4-BE49-F238E27FC236}">
                <a16:creationId xmlns:a16="http://schemas.microsoft.com/office/drawing/2014/main" id="{38D0327D-54F7-1444-9DAA-81F52EF3873D}"/>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2" name="Rectangle 71">
            <a:extLst>
              <a:ext uri="{FF2B5EF4-FFF2-40B4-BE49-F238E27FC236}">
                <a16:creationId xmlns:a16="http://schemas.microsoft.com/office/drawing/2014/main" id="{A3F5C1D1-24DE-C441-BD74-432BDA86252F}"/>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4" name="Rectangle 73">
            <a:extLst>
              <a:ext uri="{FF2B5EF4-FFF2-40B4-BE49-F238E27FC236}">
                <a16:creationId xmlns:a16="http://schemas.microsoft.com/office/drawing/2014/main" id="{8FF9C6B3-3F23-2E43-B51F-6FA0E475AAE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9" name="Rectangle 88">
            <a:extLst>
              <a:ext uri="{FF2B5EF4-FFF2-40B4-BE49-F238E27FC236}">
                <a16:creationId xmlns:a16="http://schemas.microsoft.com/office/drawing/2014/main" id="{9C0B0532-21ED-9140-979C-8C1CD976FEAB}"/>
              </a:ext>
            </a:extLst>
          </p:cNvPr>
          <p:cNvSpPr/>
          <p:nvPr userDrawn="1"/>
        </p:nvSpPr>
        <p:spPr>
          <a:xfrm>
            <a:off x="0" y="1713873"/>
            <a:ext cx="457200" cy="1719072"/>
          </a:xfrm>
          <a:prstGeom prst="rect">
            <a:avLst/>
          </a:prstGeom>
          <a:solidFill>
            <a:schemeClr val="bg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1" name="Rectangle 90">
            <a:extLst>
              <a:ext uri="{FF2B5EF4-FFF2-40B4-BE49-F238E27FC236}">
                <a16:creationId xmlns:a16="http://schemas.microsoft.com/office/drawing/2014/main" id="{D2DC5F30-B2BB-9749-B4A2-5F20DB55194D}"/>
              </a:ext>
            </a:extLst>
          </p:cNvPr>
          <p:cNvSpPr/>
          <p:nvPr userDrawn="1"/>
        </p:nvSpPr>
        <p:spPr>
          <a:xfrm>
            <a:off x="0" y="5141620"/>
            <a:ext cx="457200" cy="1716380"/>
          </a:xfrm>
          <a:prstGeom prst="rect">
            <a:avLst/>
          </a:prstGeom>
          <a:solidFill>
            <a:schemeClr val="bg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3" name="Rectangle 92">
            <a:extLst>
              <a:ext uri="{FF2B5EF4-FFF2-40B4-BE49-F238E27FC236}">
                <a16:creationId xmlns:a16="http://schemas.microsoft.com/office/drawing/2014/main" id="{78CA8779-52D6-2B49-974A-B19C9370169B}"/>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3" name="Picture 2">
            <a:extLst>
              <a:ext uri="{FF2B5EF4-FFF2-40B4-BE49-F238E27FC236}">
                <a16:creationId xmlns:a16="http://schemas.microsoft.com/office/drawing/2014/main" id="{3EF57BBE-D856-4145-BDFF-0E1823F5F3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30009" y="750623"/>
            <a:ext cx="5083494" cy="5585153"/>
          </a:xfrm>
          <a:prstGeom prst="rect">
            <a:avLst/>
          </a:prstGeom>
        </p:spPr>
      </p:pic>
    </p:spTree>
    <p:extLst>
      <p:ext uri="{BB962C8B-B14F-4D97-AF65-F5344CB8AC3E}">
        <p14:creationId xmlns:p14="http://schemas.microsoft.com/office/powerpoint/2010/main" val="2793529689"/>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3 Column Objectives">
    <p:spTree>
      <p:nvGrpSpPr>
        <p:cNvPr id="1" name=""/>
        <p:cNvGrpSpPr/>
        <p:nvPr/>
      </p:nvGrpSpPr>
      <p:grpSpPr>
        <a:xfrm>
          <a:off x="0" y="0"/>
          <a:ext cx="0" cy="0"/>
          <a:chOff x="0" y="0"/>
          <a:chExt cx="0" cy="0"/>
        </a:xfrm>
      </p:grpSpPr>
      <p:sp>
        <p:nvSpPr>
          <p:cNvPr id="18" name="Body Level One…">
            <a:extLst>
              <a:ext uri="{FF2B5EF4-FFF2-40B4-BE49-F238E27FC236}">
                <a16:creationId xmlns:a16="http://schemas.microsoft.com/office/drawing/2014/main" id="{89A2DB2D-5980-2942-97EB-15D67AD00A5E}"/>
              </a:ext>
            </a:extLst>
          </p:cNvPr>
          <p:cNvSpPr txBox="1">
            <a:spLocks noGrp="1"/>
          </p:cNvSpPr>
          <p:nvPr>
            <p:ph type="body" sz="half" idx="12"/>
          </p:nvPr>
        </p:nvSpPr>
        <p:spPr>
          <a:xfrm>
            <a:off x="457200" y="3113524"/>
            <a:ext cx="3606800" cy="1146903"/>
          </a:xfrm>
          <a:prstGeom prst="rect">
            <a:avLst/>
          </a:prstGeom>
        </p:spPr>
        <p:txBody>
          <a:bodyPr numCol="1" spcCol="38100" anchor="b"/>
          <a:lstStyle>
            <a:lvl1pPr>
              <a:defRPr b="1" i="0" u="none">
                <a:solidFill>
                  <a:schemeClr val="tx1"/>
                </a:solidFill>
                <a:latin typeface="Avenir Black" panose="02000503020000020003" pitchFamily="2" charset="0"/>
              </a:defRPr>
            </a:lvl1pPr>
            <a:lvl2pPr marL="0" indent="0">
              <a:buNone/>
              <a:defRPr/>
            </a:lvl2pPr>
            <a:lvl3pPr marL="228600" indent="-225425">
              <a:buFont typeface="Arial" panose="020B0604020202020204" pitchFamily="34" charset="0"/>
              <a:buChar char="•"/>
              <a:defRPr/>
            </a:lvl3pPr>
          </a:lstStyle>
          <a:p>
            <a:pPr lvl="0"/>
            <a:r>
              <a:rPr lang="en-US" dirty="0"/>
              <a:t>Edit Master text styles</a:t>
            </a:r>
          </a:p>
        </p:txBody>
      </p:sp>
      <p:sp>
        <p:nvSpPr>
          <p:cNvPr id="21" name="Body Level One…">
            <a:extLst>
              <a:ext uri="{FF2B5EF4-FFF2-40B4-BE49-F238E27FC236}">
                <a16:creationId xmlns:a16="http://schemas.microsoft.com/office/drawing/2014/main" id="{D7E8844C-CB85-0448-AE9C-1B427A1B81F9}"/>
              </a:ext>
            </a:extLst>
          </p:cNvPr>
          <p:cNvSpPr txBox="1">
            <a:spLocks noGrp="1"/>
          </p:cNvSpPr>
          <p:nvPr>
            <p:ph type="body" sz="half" idx="13"/>
          </p:nvPr>
        </p:nvSpPr>
        <p:spPr>
          <a:xfrm>
            <a:off x="4292600" y="3113524"/>
            <a:ext cx="36068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a:t>Edit Master text styles</a:t>
            </a:r>
          </a:p>
        </p:txBody>
      </p:sp>
      <p:sp>
        <p:nvSpPr>
          <p:cNvPr id="22" name="Body Level One…">
            <a:extLst>
              <a:ext uri="{FF2B5EF4-FFF2-40B4-BE49-F238E27FC236}">
                <a16:creationId xmlns:a16="http://schemas.microsoft.com/office/drawing/2014/main" id="{69A4773F-F598-3E4E-9CCA-9EE5A1C9BDEA}"/>
              </a:ext>
            </a:extLst>
          </p:cNvPr>
          <p:cNvSpPr txBox="1">
            <a:spLocks noGrp="1"/>
          </p:cNvSpPr>
          <p:nvPr>
            <p:ph type="body" sz="half" idx="14"/>
          </p:nvPr>
        </p:nvSpPr>
        <p:spPr>
          <a:xfrm>
            <a:off x="8128000" y="3113524"/>
            <a:ext cx="36068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a:t>Edit Master text styles</a:t>
            </a:r>
          </a:p>
        </p:txBody>
      </p:sp>
      <p:sp>
        <p:nvSpPr>
          <p:cNvPr id="27" name="Body Level One…">
            <a:extLst>
              <a:ext uri="{FF2B5EF4-FFF2-40B4-BE49-F238E27FC236}">
                <a16:creationId xmlns:a16="http://schemas.microsoft.com/office/drawing/2014/main" id="{C48AE27B-DBFC-EC4E-AECB-CCEE746A12E6}"/>
              </a:ext>
            </a:extLst>
          </p:cNvPr>
          <p:cNvSpPr txBox="1">
            <a:spLocks noGrp="1"/>
          </p:cNvSpPr>
          <p:nvPr>
            <p:ph type="body" sz="half" idx="15"/>
          </p:nvPr>
        </p:nvSpPr>
        <p:spPr>
          <a:xfrm>
            <a:off x="457200" y="4746912"/>
            <a:ext cx="3606800" cy="1146903"/>
          </a:xfrm>
          <a:prstGeom prst="rect">
            <a:avLst/>
          </a:prstGeom>
        </p:spPr>
        <p:txBody>
          <a:bodyPr numCol="1" spcCol="38100" anchor="t"/>
          <a:lstStyle>
            <a:lvl1pPr>
              <a:lnSpc>
                <a:spcPct val="100000"/>
              </a:lnSpc>
              <a:defRPr sz="1600" b="0" i="0" u="none">
                <a:solidFill>
                  <a:schemeClr val="tx1"/>
                </a:solidFill>
                <a:latin typeface="Avenir Roman" panose="02000503020000020003" pitchFamily="2" charset="0"/>
              </a:defRPr>
            </a:lvl1pPr>
            <a:lvl2pPr marL="0" indent="0">
              <a:buNone/>
              <a:defRPr/>
            </a:lvl2pPr>
            <a:lvl3pPr marL="228600" indent="-225425">
              <a:buFont typeface="Arial" panose="020B0604020202020204" pitchFamily="34" charset="0"/>
              <a:buChar char="•"/>
              <a:defRPr/>
            </a:lvl3pPr>
          </a:lstStyle>
          <a:p>
            <a:pPr lvl="0"/>
            <a:r>
              <a:rPr lang="en-US" dirty="0"/>
              <a:t>Edit Master text styles</a:t>
            </a:r>
          </a:p>
        </p:txBody>
      </p:sp>
      <p:sp>
        <p:nvSpPr>
          <p:cNvPr id="28" name="Body Level One…">
            <a:extLst>
              <a:ext uri="{FF2B5EF4-FFF2-40B4-BE49-F238E27FC236}">
                <a16:creationId xmlns:a16="http://schemas.microsoft.com/office/drawing/2014/main" id="{723FC90A-9FA2-7D4F-BF37-03EA99FAF7BB}"/>
              </a:ext>
            </a:extLst>
          </p:cNvPr>
          <p:cNvSpPr txBox="1">
            <a:spLocks noGrp="1"/>
          </p:cNvSpPr>
          <p:nvPr>
            <p:ph type="body" sz="half" idx="16"/>
          </p:nvPr>
        </p:nvSpPr>
        <p:spPr>
          <a:xfrm>
            <a:off x="4292600" y="4746912"/>
            <a:ext cx="3606800" cy="1146903"/>
          </a:xfrm>
          <a:prstGeom prst="rect">
            <a:avLst/>
          </a:prstGeom>
        </p:spPr>
        <p:txBody>
          <a:bodyPr numCol="1" spcCol="38100" anchor="t"/>
          <a:lstStyle>
            <a:lvl1pPr>
              <a:lnSpc>
                <a:spcPct val="100000"/>
              </a:lnSpc>
              <a:defRPr sz="1600" b="0" i="0">
                <a:solidFill>
                  <a:schemeClr val="tx1"/>
                </a:solidFill>
                <a:latin typeface="Avenir Roman" panose="02000503020000020003" pitchFamily="2" charset="0"/>
              </a:defRPr>
            </a:lvl1pPr>
          </a:lstStyle>
          <a:p>
            <a:pPr lvl="0"/>
            <a:r>
              <a:rPr lang="en-US"/>
              <a:t>Edit Master text styles</a:t>
            </a:r>
          </a:p>
        </p:txBody>
      </p:sp>
      <p:sp>
        <p:nvSpPr>
          <p:cNvPr id="29" name="Body Level One…">
            <a:extLst>
              <a:ext uri="{FF2B5EF4-FFF2-40B4-BE49-F238E27FC236}">
                <a16:creationId xmlns:a16="http://schemas.microsoft.com/office/drawing/2014/main" id="{7E09961E-1035-5447-8AFE-A9CB5E9EE88B}"/>
              </a:ext>
            </a:extLst>
          </p:cNvPr>
          <p:cNvSpPr txBox="1">
            <a:spLocks noGrp="1"/>
          </p:cNvSpPr>
          <p:nvPr>
            <p:ph type="body" sz="half" idx="17"/>
          </p:nvPr>
        </p:nvSpPr>
        <p:spPr>
          <a:xfrm>
            <a:off x="8128000" y="4746912"/>
            <a:ext cx="3606800" cy="1146903"/>
          </a:xfrm>
          <a:prstGeom prst="rect">
            <a:avLst/>
          </a:prstGeom>
        </p:spPr>
        <p:txBody>
          <a:bodyPr numCol="1" spcCol="38100" anchor="t"/>
          <a:lstStyle>
            <a:lvl1pPr>
              <a:lnSpc>
                <a:spcPct val="100000"/>
              </a:lnSpc>
              <a:defRPr sz="1600" b="0" i="0">
                <a:solidFill>
                  <a:schemeClr val="tx1"/>
                </a:solidFill>
                <a:latin typeface="Avenir Roman" panose="02000503020000020003" pitchFamily="2" charset="0"/>
              </a:defRPr>
            </a:lvl1pPr>
          </a:lstStyle>
          <a:p>
            <a:pPr lvl="0"/>
            <a:r>
              <a:rPr lang="en-US"/>
              <a:t>Edit Master text styles</a:t>
            </a:r>
          </a:p>
        </p:txBody>
      </p:sp>
      <p:sp>
        <p:nvSpPr>
          <p:cNvPr id="4" name="Footer Placeholder 3">
            <a:extLst>
              <a:ext uri="{FF2B5EF4-FFF2-40B4-BE49-F238E27FC236}">
                <a16:creationId xmlns:a16="http://schemas.microsoft.com/office/drawing/2014/main" id="{E422D9A4-78E9-804A-B909-893F8DAB941D}"/>
              </a:ext>
            </a:extLst>
          </p:cNvPr>
          <p:cNvSpPr>
            <a:spLocks noGrp="1"/>
          </p:cNvSpPr>
          <p:nvPr>
            <p:ph type="ftr" sz="quarter" idx="18"/>
          </p:nvPr>
        </p:nvSpPr>
        <p:spPr/>
        <p:txBody>
          <a:body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47EE9AAD-C4DD-A94C-AB33-1321281F4C5B}"/>
              </a:ext>
            </a:extLst>
          </p:cNvPr>
          <p:cNvSpPr>
            <a:spLocks noGrp="1"/>
          </p:cNvSpPr>
          <p:nvPr>
            <p:ph type="sldNum" sz="quarter" idx="19"/>
          </p:nvPr>
        </p:nvSpPr>
        <p:spPr/>
        <p:txBody>
          <a:bodyPr/>
          <a:lstStyle/>
          <a:p>
            <a:fld id="{EBE024D5-1297-4749-9977-88FDD6D7A05B}" type="slidenum">
              <a:rPr lang="en-US" smtClean="0"/>
              <a:pPr/>
              <a:t>‹#›</a:t>
            </a:fld>
            <a:endParaRPr lang="en-US" dirty="0"/>
          </a:p>
        </p:txBody>
      </p:sp>
      <p:sp>
        <p:nvSpPr>
          <p:cNvPr id="31" name="Rectangle 30">
            <a:extLst>
              <a:ext uri="{FF2B5EF4-FFF2-40B4-BE49-F238E27FC236}">
                <a16:creationId xmlns:a16="http://schemas.microsoft.com/office/drawing/2014/main" id="{537AE1B7-7B70-C440-BFF0-1B88C856F5B2}"/>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CD9013D6-30B9-CC4E-8466-5909DE854914}"/>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3" name="Rectangle 32">
            <a:extLst>
              <a:ext uri="{FF2B5EF4-FFF2-40B4-BE49-F238E27FC236}">
                <a16:creationId xmlns:a16="http://schemas.microsoft.com/office/drawing/2014/main" id="{F1512ADB-B9AE-EA4F-829E-FC30D5DB4153}"/>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4" name="Rectangle 33">
            <a:extLst>
              <a:ext uri="{FF2B5EF4-FFF2-40B4-BE49-F238E27FC236}">
                <a16:creationId xmlns:a16="http://schemas.microsoft.com/office/drawing/2014/main" id="{244359CD-82E0-AC41-9020-DD9D00C3CF6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5" name="Rectangle 34">
            <a:extLst>
              <a:ext uri="{FF2B5EF4-FFF2-40B4-BE49-F238E27FC236}">
                <a16:creationId xmlns:a16="http://schemas.microsoft.com/office/drawing/2014/main" id="{74005886-4721-1243-A0D1-B6BB03706CCB}"/>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6" name="Rectangle 35">
            <a:extLst>
              <a:ext uri="{FF2B5EF4-FFF2-40B4-BE49-F238E27FC236}">
                <a16:creationId xmlns:a16="http://schemas.microsoft.com/office/drawing/2014/main" id="{03ECC482-3A4E-5F4F-B69B-CA5C0E02AF9A}"/>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7" name="Rectangle 36">
            <a:extLst>
              <a:ext uri="{FF2B5EF4-FFF2-40B4-BE49-F238E27FC236}">
                <a16:creationId xmlns:a16="http://schemas.microsoft.com/office/drawing/2014/main" id="{71B85AF7-6506-444A-8BD8-A1A593EB3D1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8" name="Rectangle 37">
            <a:extLst>
              <a:ext uri="{FF2B5EF4-FFF2-40B4-BE49-F238E27FC236}">
                <a16:creationId xmlns:a16="http://schemas.microsoft.com/office/drawing/2014/main" id="{FDB9CC7A-7AC2-FE4D-ACAF-DFC3AC669D6B}"/>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9" name="Rectangle 38">
            <a:extLst>
              <a:ext uri="{FF2B5EF4-FFF2-40B4-BE49-F238E27FC236}">
                <a16:creationId xmlns:a16="http://schemas.microsoft.com/office/drawing/2014/main" id="{85A63231-D1D6-684E-8EAA-83FCA2880C77}"/>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0" name="Rectangle 39">
            <a:extLst>
              <a:ext uri="{FF2B5EF4-FFF2-40B4-BE49-F238E27FC236}">
                <a16:creationId xmlns:a16="http://schemas.microsoft.com/office/drawing/2014/main" id="{81F0F7E8-C54A-A244-9088-C40C11FA016F}"/>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1" name="Rectangle 40">
            <a:extLst>
              <a:ext uri="{FF2B5EF4-FFF2-40B4-BE49-F238E27FC236}">
                <a16:creationId xmlns:a16="http://schemas.microsoft.com/office/drawing/2014/main" id="{57A70EE6-24BE-BF4B-BF89-70CC0191D119}"/>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2" name="Rectangle 41">
            <a:extLst>
              <a:ext uri="{FF2B5EF4-FFF2-40B4-BE49-F238E27FC236}">
                <a16:creationId xmlns:a16="http://schemas.microsoft.com/office/drawing/2014/main" id="{0CA0646D-AB76-B342-B5E9-8D8577E5B6D4}"/>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3" name="Rectangle 42">
            <a:extLst>
              <a:ext uri="{FF2B5EF4-FFF2-40B4-BE49-F238E27FC236}">
                <a16:creationId xmlns:a16="http://schemas.microsoft.com/office/drawing/2014/main" id="{E7CB8D23-28DC-4C4E-B42F-02B6074447CE}"/>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5" name="Text Placeholder 17">
            <a:extLst>
              <a:ext uri="{FF2B5EF4-FFF2-40B4-BE49-F238E27FC236}">
                <a16:creationId xmlns:a16="http://schemas.microsoft.com/office/drawing/2014/main" id="{22B7E342-9F46-AA40-B8BB-0C8F49C9BE21}"/>
              </a:ext>
            </a:extLst>
          </p:cNvPr>
          <p:cNvSpPr>
            <a:spLocks noGrp="1"/>
          </p:cNvSpPr>
          <p:nvPr>
            <p:ph idx="20" hasCustomPrompt="1"/>
          </p:nvPr>
        </p:nvSpPr>
        <p:spPr>
          <a:xfrm>
            <a:off x="457200" y="1776701"/>
            <a:ext cx="11277600" cy="1026446"/>
          </a:xfrm>
          <a:prstGeom prst="rect">
            <a:avLst/>
          </a:prstGeom>
        </p:spPr>
        <p:txBody>
          <a:bodyPr vert="horz" lIns="0" tIns="0" rIns="0" bIns="0" rtlCol="0">
            <a:noAutofit/>
          </a:bodyPr>
          <a:lstStyle>
            <a:lvl1pPr>
              <a:defRPr b="0" i="0">
                <a:latin typeface="Avenir Medium" panose="02000503020000020003" pitchFamily="2" charset="0"/>
              </a:defRPr>
            </a:lvl1pPr>
            <a:lvl2pPr>
              <a:defRPr b="0" i="0">
                <a:latin typeface="Avenir Roman" panose="02000503020000020003" pitchFamily="2" charset="0"/>
              </a:defRPr>
            </a:lvl2pPr>
            <a:lvl3pPr>
              <a:defRPr b="0" i="0">
                <a:latin typeface="Avenir Roman" panose="02000503020000020003" pitchFamily="2" charset="0"/>
              </a:defRPr>
            </a:lvl3pPr>
          </a:lstStyle>
          <a:p>
            <a:pPr lvl="0"/>
            <a:r>
              <a:rPr lang="en-US" dirty="0"/>
              <a:t>Edit Master text styles</a:t>
            </a:r>
          </a:p>
          <a:p>
            <a:pPr lvl="1"/>
            <a:r>
              <a:rPr lang="en-US" dirty="0"/>
              <a:t>Second level</a:t>
            </a:r>
          </a:p>
          <a:p>
            <a:pPr lvl="2"/>
            <a:r>
              <a:rPr lang="en-US" dirty="0"/>
              <a:t>Third level</a:t>
            </a:r>
          </a:p>
        </p:txBody>
      </p:sp>
      <p:sp>
        <p:nvSpPr>
          <p:cNvPr id="44" name="Shape 974">
            <a:extLst>
              <a:ext uri="{FF2B5EF4-FFF2-40B4-BE49-F238E27FC236}">
                <a16:creationId xmlns:a16="http://schemas.microsoft.com/office/drawing/2014/main" id="{734C707F-02C5-F541-9490-519B0DD776C3}"/>
              </a:ext>
            </a:extLst>
          </p:cNvPr>
          <p:cNvSpPr/>
          <p:nvPr userDrawn="1"/>
        </p:nvSpPr>
        <p:spPr>
          <a:xfrm>
            <a:off x="457199" y="4385305"/>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46" name="Shape 974">
            <a:extLst>
              <a:ext uri="{FF2B5EF4-FFF2-40B4-BE49-F238E27FC236}">
                <a16:creationId xmlns:a16="http://schemas.microsoft.com/office/drawing/2014/main" id="{D8F07BF9-46B0-654D-BD29-BC3A6FB502A9}"/>
              </a:ext>
            </a:extLst>
          </p:cNvPr>
          <p:cNvSpPr/>
          <p:nvPr userDrawn="1"/>
        </p:nvSpPr>
        <p:spPr>
          <a:xfrm>
            <a:off x="4292600" y="4385305"/>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47" name="Shape 974">
            <a:extLst>
              <a:ext uri="{FF2B5EF4-FFF2-40B4-BE49-F238E27FC236}">
                <a16:creationId xmlns:a16="http://schemas.microsoft.com/office/drawing/2014/main" id="{4D6EB20C-476D-484E-B300-4E58FED176F2}"/>
              </a:ext>
            </a:extLst>
          </p:cNvPr>
          <p:cNvSpPr/>
          <p:nvPr userDrawn="1"/>
        </p:nvSpPr>
        <p:spPr>
          <a:xfrm>
            <a:off x="8128000" y="4385305"/>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2" name="Title 1">
            <a:extLst>
              <a:ext uri="{FF2B5EF4-FFF2-40B4-BE49-F238E27FC236}">
                <a16:creationId xmlns:a16="http://schemas.microsoft.com/office/drawing/2014/main" id="{5EBF20B9-B159-784C-B28A-0FE8FF1687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882485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tegories and Photos">
    <p:spTree>
      <p:nvGrpSpPr>
        <p:cNvPr id="1" name=""/>
        <p:cNvGrpSpPr/>
        <p:nvPr/>
      </p:nvGrpSpPr>
      <p:grpSpPr>
        <a:xfrm>
          <a:off x="0" y="0"/>
          <a:ext cx="0" cy="0"/>
          <a:chOff x="0" y="0"/>
          <a:chExt cx="0" cy="0"/>
        </a:xfrm>
      </p:grpSpPr>
      <p:sp>
        <p:nvSpPr>
          <p:cNvPr id="18" name="Body Level One…">
            <a:extLst>
              <a:ext uri="{FF2B5EF4-FFF2-40B4-BE49-F238E27FC236}">
                <a16:creationId xmlns:a16="http://schemas.microsoft.com/office/drawing/2014/main" id="{89A2DB2D-5980-2942-97EB-15D67AD00A5E}"/>
              </a:ext>
            </a:extLst>
          </p:cNvPr>
          <p:cNvSpPr txBox="1">
            <a:spLocks noGrp="1"/>
          </p:cNvSpPr>
          <p:nvPr>
            <p:ph type="body" sz="half" idx="12"/>
          </p:nvPr>
        </p:nvSpPr>
        <p:spPr>
          <a:xfrm>
            <a:off x="457200" y="4354845"/>
            <a:ext cx="3606800" cy="1146903"/>
          </a:xfrm>
          <a:prstGeom prst="rect">
            <a:avLst/>
          </a:prstGeom>
        </p:spPr>
        <p:txBody>
          <a:bodyPr numCol="1" spcCol="38100" anchor="b"/>
          <a:lstStyle>
            <a:lvl1pPr>
              <a:defRPr b="1" i="0" u="none">
                <a:solidFill>
                  <a:schemeClr val="tx1"/>
                </a:solidFill>
                <a:latin typeface="Avenir Black" panose="02000503020000020003" pitchFamily="2" charset="0"/>
              </a:defRPr>
            </a:lvl1pPr>
            <a:lvl2pPr marL="0" indent="0">
              <a:buNone/>
              <a:defRPr/>
            </a:lvl2pPr>
            <a:lvl3pPr marL="228600" indent="-225425">
              <a:buFont typeface="Arial" panose="020B0604020202020204" pitchFamily="34" charset="0"/>
              <a:buChar char="•"/>
              <a:defRPr/>
            </a:lvl3pPr>
          </a:lstStyle>
          <a:p>
            <a:pPr lvl="0"/>
            <a:r>
              <a:rPr lang="en-US" dirty="0"/>
              <a:t>Edit Master text styles</a:t>
            </a:r>
          </a:p>
        </p:txBody>
      </p:sp>
      <p:sp>
        <p:nvSpPr>
          <p:cNvPr id="21" name="Body Level One…">
            <a:extLst>
              <a:ext uri="{FF2B5EF4-FFF2-40B4-BE49-F238E27FC236}">
                <a16:creationId xmlns:a16="http://schemas.microsoft.com/office/drawing/2014/main" id="{D7E8844C-CB85-0448-AE9C-1B427A1B81F9}"/>
              </a:ext>
            </a:extLst>
          </p:cNvPr>
          <p:cNvSpPr txBox="1">
            <a:spLocks noGrp="1"/>
          </p:cNvSpPr>
          <p:nvPr>
            <p:ph type="body" sz="half" idx="13"/>
          </p:nvPr>
        </p:nvSpPr>
        <p:spPr>
          <a:xfrm>
            <a:off x="4292600" y="4354845"/>
            <a:ext cx="36068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a:t>Edit Master text styles</a:t>
            </a:r>
          </a:p>
        </p:txBody>
      </p:sp>
      <p:sp>
        <p:nvSpPr>
          <p:cNvPr id="22" name="Body Level One…">
            <a:extLst>
              <a:ext uri="{FF2B5EF4-FFF2-40B4-BE49-F238E27FC236}">
                <a16:creationId xmlns:a16="http://schemas.microsoft.com/office/drawing/2014/main" id="{69A4773F-F598-3E4E-9CCA-9EE5A1C9BDEA}"/>
              </a:ext>
            </a:extLst>
          </p:cNvPr>
          <p:cNvSpPr txBox="1">
            <a:spLocks noGrp="1"/>
          </p:cNvSpPr>
          <p:nvPr>
            <p:ph type="body" sz="half" idx="14"/>
          </p:nvPr>
        </p:nvSpPr>
        <p:spPr>
          <a:xfrm>
            <a:off x="8128000" y="4354845"/>
            <a:ext cx="36068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dirty="0"/>
              <a:t>Edit Master text styles</a:t>
            </a:r>
          </a:p>
        </p:txBody>
      </p:sp>
      <p:sp>
        <p:nvSpPr>
          <p:cNvPr id="4" name="Footer Placeholder 3">
            <a:extLst>
              <a:ext uri="{FF2B5EF4-FFF2-40B4-BE49-F238E27FC236}">
                <a16:creationId xmlns:a16="http://schemas.microsoft.com/office/drawing/2014/main" id="{E422D9A4-78E9-804A-B909-893F8DAB941D}"/>
              </a:ext>
            </a:extLst>
          </p:cNvPr>
          <p:cNvSpPr>
            <a:spLocks noGrp="1"/>
          </p:cNvSpPr>
          <p:nvPr>
            <p:ph type="ftr" sz="quarter" idx="18"/>
          </p:nvPr>
        </p:nvSpPr>
        <p:spPr/>
        <p:txBody>
          <a:body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47EE9AAD-C4DD-A94C-AB33-1321281F4C5B}"/>
              </a:ext>
            </a:extLst>
          </p:cNvPr>
          <p:cNvSpPr>
            <a:spLocks noGrp="1"/>
          </p:cNvSpPr>
          <p:nvPr>
            <p:ph type="sldNum" sz="quarter" idx="19"/>
          </p:nvPr>
        </p:nvSpPr>
        <p:spPr/>
        <p:txBody>
          <a:bodyPr/>
          <a:lstStyle/>
          <a:p>
            <a:fld id="{EBE024D5-1297-4749-9977-88FDD6D7A05B}" type="slidenum">
              <a:rPr lang="en-US" smtClean="0"/>
              <a:pPr/>
              <a:t>‹#›</a:t>
            </a:fld>
            <a:endParaRPr lang="en-US" dirty="0"/>
          </a:p>
        </p:txBody>
      </p:sp>
      <p:sp>
        <p:nvSpPr>
          <p:cNvPr id="31" name="Rectangle 30">
            <a:extLst>
              <a:ext uri="{FF2B5EF4-FFF2-40B4-BE49-F238E27FC236}">
                <a16:creationId xmlns:a16="http://schemas.microsoft.com/office/drawing/2014/main" id="{537AE1B7-7B70-C440-BFF0-1B88C856F5B2}"/>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CD9013D6-30B9-CC4E-8466-5909DE854914}"/>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3" name="Rectangle 32">
            <a:extLst>
              <a:ext uri="{FF2B5EF4-FFF2-40B4-BE49-F238E27FC236}">
                <a16:creationId xmlns:a16="http://schemas.microsoft.com/office/drawing/2014/main" id="{F1512ADB-B9AE-EA4F-829E-FC30D5DB4153}"/>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4" name="Rectangle 33">
            <a:extLst>
              <a:ext uri="{FF2B5EF4-FFF2-40B4-BE49-F238E27FC236}">
                <a16:creationId xmlns:a16="http://schemas.microsoft.com/office/drawing/2014/main" id="{244359CD-82E0-AC41-9020-DD9D00C3CF6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5" name="Rectangle 34">
            <a:extLst>
              <a:ext uri="{FF2B5EF4-FFF2-40B4-BE49-F238E27FC236}">
                <a16:creationId xmlns:a16="http://schemas.microsoft.com/office/drawing/2014/main" id="{74005886-4721-1243-A0D1-B6BB03706CCB}"/>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6" name="Rectangle 35">
            <a:extLst>
              <a:ext uri="{FF2B5EF4-FFF2-40B4-BE49-F238E27FC236}">
                <a16:creationId xmlns:a16="http://schemas.microsoft.com/office/drawing/2014/main" id="{03ECC482-3A4E-5F4F-B69B-CA5C0E02AF9A}"/>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7" name="Rectangle 36">
            <a:extLst>
              <a:ext uri="{FF2B5EF4-FFF2-40B4-BE49-F238E27FC236}">
                <a16:creationId xmlns:a16="http://schemas.microsoft.com/office/drawing/2014/main" id="{71B85AF7-6506-444A-8BD8-A1A593EB3D1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8" name="Rectangle 37">
            <a:extLst>
              <a:ext uri="{FF2B5EF4-FFF2-40B4-BE49-F238E27FC236}">
                <a16:creationId xmlns:a16="http://schemas.microsoft.com/office/drawing/2014/main" id="{FDB9CC7A-7AC2-FE4D-ACAF-DFC3AC669D6B}"/>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9" name="Rectangle 38">
            <a:extLst>
              <a:ext uri="{FF2B5EF4-FFF2-40B4-BE49-F238E27FC236}">
                <a16:creationId xmlns:a16="http://schemas.microsoft.com/office/drawing/2014/main" id="{85A63231-D1D6-684E-8EAA-83FCA2880C77}"/>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0" name="Rectangle 39">
            <a:extLst>
              <a:ext uri="{FF2B5EF4-FFF2-40B4-BE49-F238E27FC236}">
                <a16:creationId xmlns:a16="http://schemas.microsoft.com/office/drawing/2014/main" id="{81F0F7E8-C54A-A244-9088-C40C11FA016F}"/>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1" name="Rectangle 40">
            <a:extLst>
              <a:ext uri="{FF2B5EF4-FFF2-40B4-BE49-F238E27FC236}">
                <a16:creationId xmlns:a16="http://schemas.microsoft.com/office/drawing/2014/main" id="{57A70EE6-24BE-BF4B-BF89-70CC0191D119}"/>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2" name="Rectangle 41">
            <a:extLst>
              <a:ext uri="{FF2B5EF4-FFF2-40B4-BE49-F238E27FC236}">
                <a16:creationId xmlns:a16="http://schemas.microsoft.com/office/drawing/2014/main" id="{0CA0646D-AB76-B342-B5E9-8D8577E5B6D4}"/>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3" name="Rectangle 42">
            <a:extLst>
              <a:ext uri="{FF2B5EF4-FFF2-40B4-BE49-F238E27FC236}">
                <a16:creationId xmlns:a16="http://schemas.microsoft.com/office/drawing/2014/main" id="{E7CB8D23-28DC-4C4E-B42F-02B6074447CE}"/>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5" name="Text Placeholder 17">
            <a:extLst>
              <a:ext uri="{FF2B5EF4-FFF2-40B4-BE49-F238E27FC236}">
                <a16:creationId xmlns:a16="http://schemas.microsoft.com/office/drawing/2014/main" id="{22B7E342-9F46-AA40-B8BB-0C8F49C9BE21}"/>
              </a:ext>
            </a:extLst>
          </p:cNvPr>
          <p:cNvSpPr>
            <a:spLocks noGrp="1"/>
          </p:cNvSpPr>
          <p:nvPr>
            <p:ph idx="20"/>
          </p:nvPr>
        </p:nvSpPr>
        <p:spPr>
          <a:xfrm>
            <a:off x="457200" y="1177104"/>
            <a:ext cx="11277600" cy="468514"/>
          </a:xfrm>
          <a:prstGeom prst="rect">
            <a:avLst/>
          </a:prstGeom>
        </p:spPr>
        <p:txBody>
          <a:bodyPr vert="horz" lIns="0" tIns="0" rIns="0" bIns="0" rtlCol="0">
            <a:noAutofit/>
          </a:bodyPr>
          <a:lstStyle>
            <a:lvl1pPr>
              <a:defRPr b="1" i="0">
                <a:latin typeface="Avenir Black" panose="02000503020000020003" pitchFamily="2" charset="0"/>
              </a:defRPr>
            </a:lvl1pPr>
            <a:lvl2pPr marL="0" indent="0">
              <a:buNone/>
              <a:defRPr b="0" i="0">
                <a:latin typeface="Avenir Roman" panose="02000503020000020003" pitchFamily="2" charset="0"/>
              </a:defRPr>
            </a:lvl2pPr>
            <a:lvl3pPr>
              <a:defRPr b="0" i="0">
                <a:latin typeface="Avenir Roman" panose="02000503020000020003" pitchFamily="2" charset="0"/>
              </a:defRPr>
            </a:lvl3pPr>
          </a:lstStyle>
          <a:p>
            <a:pPr lvl="0"/>
            <a:r>
              <a:rPr lang="en-US" dirty="0"/>
              <a:t>Edit Master text styles</a:t>
            </a:r>
          </a:p>
        </p:txBody>
      </p:sp>
      <p:sp>
        <p:nvSpPr>
          <p:cNvPr id="44" name="Shape 974">
            <a:extLst>
              <a:ext uri="{FF2B5EF4-FFF2-40B4-BE49-F238E27FC236}">
                <a16:creationId xmlns:a16="http://schemas.microsoft.com/office/drawing/2014/main" id="{734C707F-02C5-F541-9490-519B0DD776C3}"/>
              </a:ext>
            </a:extLst>
          </p:cNvPr>
          <p:cNvSpPr/>
          <p:nvPr userDrawn="1"/>
        </p:nvSpPr>
        <p:spPr>
          <a:xfrm>
            <a:off x="457199"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46" name="Shape 974">
            <a:extLst>
              <a:ext uri="{FF2B5EF4-FFF2-40B4-BE49-F238E27FC236}">
                <a16:creationId xmlns:a16="http://schemas.microsoft.com/office/drawing/2014/main" id="{D8F07BF9-46B0-654D-BD29-BC3A6FB502A9}"/>
              </a:ext>
            </a:extLst>
          </p:cNvPr>
          <p:cNvSpPr/>
          <p:nvPr userDrawn="1"/>
        </p:nvSpPr>
        <p:spPr>
          <a:xfrm>
            <a:off x="4292600"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47" name="Shape 974">
            <a:extLst>
              <a:ext uri="{FF2B5EF4-FFF2-40B4-BE49-F238E27FC236}">
                <a16:creationId xmlns:a16="http://schemas.microsoft.com/office/drawing/2014/main" id="{4D6EB20C-476D-484E-B300-4E58FED176F2}"/>
              </a:ext>
            </a:extLst>
          </p:cNvPr>
          <p:cNvSpPr/>
          <p:nvPr userDrawn="1"/>
        </p:nvSpPr>
        <p:spPr>
          <a:xfrm>
            <a:off x="8128000"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3" name="Picture Placeholder 2">
            <a:extLst>
              <a:ext uri="{FF2B5EF4-FFF2-40B4-BE49-F238E27FC236}">
                <a16:creationId xmlns:a16="http://schemas.microsoft.com/office/drawing/2014/main" id="{DB36F84E-7A1B-1D4F-A3F3-B0B83EDA688A}"/>
              </a:ext>
            </a:extLst>
          </p:cNvPr>
          <p:cNvSpPr>
            <a:spLocks noGrp="1"/>
          </p:cNvSpPr>
          <p:nvPr>
            <p:ph type="pic" sz="quarter" idx="21"/>
          </p:nvPr>
        </p:nvSpPr>
        <p:spPr>
          <a:xfrm>
            <a:off x="457200" y="1653822"/>
            <a:ext cx="3606800" cy="3064495"/>
          </a:xfrm>
          <a:solidFill>
            <a:schemeClr val="bg2"/>
          </a:solidFill>
        </p:spPr>
        <p:txBody>
          <a:bodyPr/>
          <a:lstStyle/>
          <a:p>
            <a:endParaRPr lang="en-US" dirty="0"/>
          </a:p>
        </p:txBody>
      </p:sp>
      <p:sp>
        <p:nvSpPr>
          <p:cNvPr id="7" name="Picture Placeholder 6">
            <a:extLst>
              <a:ext uri="{FF2B5EF4-FFF2-40B4-BE49-F238E27FC236}">
                <a16:creationId xmlns:a16="http://schemas.microsoft.com/office/drawing/2014/main" id="{8BDDCF77-8798-E743-B598-29116DC96213}"/>
              </a:ext>
            </a:extLst>
          </p:cNvPr>
          <p:cNvSpPr>
            <a:spLocks noGrp="1"/>
          </p:cNvSpPr>
          <p:nvPr>
            <p:ph type="pic" sz="quarter" idx="22"/>
          </p:nvPr>
        </p:nvSpPr>
        <p:spPr>
          <a:xfrm>
            <a:off x="4292600" y="1645618"/>
            <a:ext cx="3606800" cy="3104449"/>
          </a:xfrm>
          <a:solidFill>
            <a:schemeClr val="bg2"/>
          </a:solidFill>
        </p:spPr>
        <p:txBody>
          <a:bodyPr/>
          <a:lstStyle/>
          <a:p>
            <a:endParaRPr lang="en-US" dirty="0"/>
          </a:p>
        </p:txBody>
      </p:sp>
      <p:sp>
        <p:nvSpPr>
          <p:cNvPr id="9" name="Picture Placeholder 8">
            <a:extLst>
              <a:ext uri="{FF2B5EF4-FFF2-40B4-BE49-F238E27FC236}">
                <a16:creationId xmlns:a16="http://schemas.microsoft.com/office/drawing/2014/main" id="{6A9482CC-6378-8741-9ADD-AD9FFD75E0F0}"/>
              </a:ext>
            </a:extLst>
          </p:cNvPr>
          <p:cNvSpPr>
            <a:spLocks noGrp="1"/>
          </p:cNvSpPr>
          <p:nvPr>
            <p:ph type="pic" sz="quarter" idx="23"/>
          </p:nvPr>
        </p:nvSpPr>
        <p:spPr>
          <a:xfrm>
            <a:off x="8128000" y="1645618"/>
            <a:ext cx="3606800" cy="3104449"/>
          </a:xfrm>
          <a:solidFill>
            <a:schemeClr val="bg2"/>
          </a:solidFill>
        </p:spPr>
        <p:txBody>
          <a:bodyPr/>
          <a:lstStyle/>
          <a:p>
            <a:endParaRPr lang="en-US" dirty="0"/>
          </a:p>
        </p:txBody>
      </p:sp>
      <p:sp>
        <p:nvSpPr>
          <p:cNvPr id="10" name="Title 9">
            <a:extLst>
              <a:ext uri="{FF2B5EF4-FFF2-40B4-BE49-F238E27FC236}">
                <a16:creationId xmlns:a16="http://schemas.microsoft.com/office/drawing/2014/main" id="{225A2E4E-5871-DD4A-B785-62D1733FE8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94237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ategories and Photos">
    <p:spTree>
      <p:nvGrpSpPr>
        <p:cNvPr id="1" name=""/>
        <p:cNvGrpSpPr/>
        <p:nvPr/>
      </p:nvGrpSpPr>
      <p:grpSpPr>
        <a:xfrm>
          <a:off x="0" y="0"/>
          <a:ext cx="0" cy="0"/>
          <a:chOff x="0" y="0"/>
          <a:chExt cx="0" cy="0"/>
        </a:xfrm>
      </p:grpSpPr>
      <p:sp>
        <p:nvSpPr>
          <p:cNvPr id="18" name="Body Level One…">
            <a:extLst>
              <a:ext uri="{FF2B5EF4-FFF2-40B4-BE49-F238E27FC236}">
                <a16:creationId xmlns:a16="http://schemas.microsoft.com/office/drawing/2014/main" id="{89A2DB2D-5980-2942-97EB-15D67AD00A5E}"/>
              </a:ext>
            </a:extLst>
          </p:cNvPr>
          <p:cNvSpPr txBox="1">
            <a:spLocks noGrp="1"/>
          </p:cNvSpPr>
          <p:nvPr>
            <p:ph type="body" sz="half" idx="12"/>
          </p:nvPr>
        </p:nvSpPr>
        <p:spPr>
          <a:xfrm>
            <a:off x="457200" y="4354845"/>
            <a:ext cx="3606800" cy="1146903"/>
          </a:xfrm>
          <a:prstGeom prst="rect">
            <a:avLst/>
          </a:prstGeom>
        </p:spPr>
        <p:txBody>
          <a:bodyPr numCol="1" spcCol="38100" anchor="b"/>
          <a:lstStyle>
            <a:lvl1pPr>
              <a:defRPr b="1" i="0" u="none">
                <a:solidFill>
                  <a:schemeClr val="tx1"/>
                </a:solidFill>
                <a:latin typeface="Avenir Black" panose="02000503020000020003" pitchFamily="2" charset="0"/>
              </a:defRPr>
            </a:lvl1pPr>
            <a:lvl2pPr marL="0" indent="0">
              <a:buNone/>
              <a:defRPr/>
            </a:lvl2pPr>
            <a:lvl3pPr marL="228600" indent="-225425">
              <a:buFont typeface="Arial" panose="020B0604020202020204" pitchFamily="34" charset="0"/>
              <a:buChar char="•"/>
              <a:defRPr/>
            </a:lvl3pPr>
          </a:lstStyle>
          <a:p>
            <a:pPr lvl="0"/>
            <a:r>
              <a:rPr lang="en-US" dirty="0"/>
              <a:t>Edit Master text styles</a:t>
            </a:r>
          </a:p>
        </p:txBody>
      </p:sp>
      <p:sp>
        <p:nvSpPr>
          <p:cNvPr id="21" name="Body Level One…">
            <a:extLst>
              <a:ext uri="{FF2B5EF4-FFF2-40B4-BE49-F238E27FC236}">
                <a16:creationId xmlns:a16="http://schemas.microsoft.com/office/drawing/2014/main" id="{D7E8844C-CB85-0448-AE9C-1B427A1B81F9}"/>
              </a:ext>
            </a:extLst>
          </p:cNvPr>
          <p:cNvSpPr txBox="1">
            <a:spLocks noGrp="1"/>
          </p:cNvSpPr>
          <p:nvPr>
            <p:ph type="body" sz="half" idx="13"/>
          </p:nvPr>
        </p:nvSpPr>
        <p:spPr>
          <a:xfrm>
            <a:off x="4292600" y="4354845"/>
            <a:ext cx="36068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a:t>Edit Master text styles</a:t>
            </a:r>
          </a:p>
        </p:txBody>
      </p:sp>
      <p:sp>
        <p:nvSpPr>
          <p:cNvPr id="22" name="Body Level One…">
            <a:extLst>
              <a:ext uri="{FF2B5EF4-FFF2-40B4-BE49-F238E27FC236}">
                <a16:creationId xmlns:a16="http://schemas.microsoft.com/office/drawing/2014/main" id="{69A4773F-F598-3E4E-9CCA-9EE5A1C9BDEA}"/>
              </a:ext>
            </a:extLst>
          </p:cNvPr>
          <p:cNvSpPr txBox="1">
            <a:spLocks noGrp="1"/>
          </p:cNvSpPr>
          <p:nvPr>
            <p:ph type="body" sz="half" idx="14"/>
          </p:nvPr>
        </p:nvSpPr>
        <p:spPr>
          <a:xfrm>
            <a:off x="8128000" y="4354845"/>
            <a:ext cx="36068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dirty="0"/>
              <a:t>Edit Master text styles</a:t>
            </a:r>
          </a:p>
        </p:txBody>
      </p:sp>
      <p:sp>
        <p:nvSpPr>
          <p:cNvPr id="4" name="Footer Placeholder 3">
            <a:extLst>
              <a:ext uri="{FF2B5EF4-FFF2-40B4-BE49-F238E27FC236}">
                <a16:creationId xmlns:a16="http://schemas.microsoft.com/office/drawing/2014/main" id="{E422D9A4-78E9-804A-B909-893F8DAB941D}"/>
              </a:ext>
            </a:extLst>
          </p:cNvPr>
          <p:cNvSpPr>
            <a:spLocks noGrp="1"/>
          </p:cNvSpPr>
          <p:nvPr>
            <p:ph type="ftr" sz="quarter" idx="18"/>
          </p:nvPr>
        </p:nvSpPr>
        <p:spPr/>
        <p:txBody>
          <a:body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47EE9AAD-C4DD-A94C-AB33-1321281F4C5B}"/>
              </a:ext>
            </a:extLst>
          </p:cNvPr>
          <p:cNvSpPr>
            <a:spLocks noGrp="1"/>
          </p:cNvSpPr>
          <p:nvPr>
            <p:ph type="sldNum" sz="quarter" idx="19"/>
          </p:nvPr>
        </p:nvSpPr>
        <p:spPr/>
        <p:txBody>
          <a:bodyPr/>
          <a:lstStyle/>
          <a:p>
            <a:fld id="{EBE024D5-1297-4749-9977-88FDD6D7A05B}" type="slidenum">
              <a:rPr lang="en-US" smtClean="0"/>
              <a:pPr/>
              <a:t>‹#›</a:t>
            </a:fld>
            <a:endParaRPr lang="en-US" dirty="0"/>
          </a:p>
        </p:txBody>
      </p:sp>
      <p:sp>
        <p:nvSpPr>
          <p:cNvPr id="31" name="Rectangle 30">
            <a:extLst>
              <a:ext uri="{FF2B5EF4-FFF2-40B4-BE49-F238E27FC236}">
                <a16:creationId xmlns:a16="http://schemas.microsoft.com/office/drawing/2014/main" id="{537AE1B7-7B70-C440-BFF0-1B88C856F5B2}"/>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CD9013D6-30B9-CC4E-8466-5909DE854914}"/>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3" name="Rectangle 32">
            <a:extLst>
              <a:ext uri="{FF2B5EF4-FFF2-40B4-BE49-F238E27FC236}">
                <a16:creationId xmlns:a16="http://schemas.microsoft.com/office/drawing/2014/main" id="{F1512ADB-B9AE-EA4F-829E-FC30D5DB4153}"/>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4" name="Rectangle 33">
            <a:extLst>
              <a:ext uri="{FF2B5EF4-FFF2-40B4-BE49-F238E27FC236}">
                <a16:creationId xmlns:a16="http://schemas.microsoft.com/office/drawing/2014/main" id="{244359CD-82E0-AC41-9020-DD9D00C3CF6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5" name="Rectangle 34">
            <a:extLst>
              <a:ext uri="{FF2B5EF4-FFF2-40B4-BE49-F238E27FC236}">
                <a16:creationId xmlns:a16="http://schemas.microsoft.com/office/drawing/2014/main" id="{74005886-4721-1243-A0D1-B6BB03706CCB}"/>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6" name="Rectangle 35">
            <a:extLst>
              <a:ext uri="{FF2B5EF4-FFF2-40B4-BE49-F238E27FC236}">
                <a16:creationId xmlns:a16="http://schemas.microsoft.com/office/drawing/2014/main" id="{03ECC482-3A4E-5F4F-B69B-CA5C0E02AF9A}"/>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7" name="Rectangle 36">
            <a:extLst>
              <a:ext uri="{FF2B5EF4-FFF2-40B4-BE49-F238E27FC236}">
                <a16:creationId xmlns:a16="http://schemas.microsoft.com/office/drawing/2014/main" id="{71B85AF7-6506-444A-8BD8-A1A593EB3D1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8" name="Rectangle 37">
            <a:extLst>
              <a:ext uri="{FF2B5EF4-FFF2-40B4-BE49-F238E27FC236}">
                <a16:creationId xmlns:a16="http://schemas.microsoft.com/office/drawing/2014/main" id="{FDB9CC7A-7AC2-FE4D-ACAF-DFC3AC669D6B}"/>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9" name="Rectangle 38">
            <a:extLst>
              <a:ext uri="{FF2B5EF4-FFF2-40B4-BE49-F238E27FC236}">
                <a16:creationId xmlns:a16="http://schemas.microsoft.com/office/drawing/2014/main" id="{85A63231-D1D6-684E-8EAA-83FCA2880C77}"/>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0" name="Rectangle 39">
            <a:extLst>
              <a:ext uri="{FF2B5EF4-FFF2-40B4-BE49-F238E27FC236}">
                <a16:creationId xmlns:a16="http://schemas.microsoft.com/office/drawing/2014/main" id="{81F0F7E8-C54A-A244-9088-C40C11FA016F}"/>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1" name="Rectangle 40">
            <a:extLst>
              <a:ext uri="{FF2B5EF4-FFF2-40B4-BE49-F238E27FC236}">
                <a16:creationId xmlns:a16="http://schemas.microsoft.com/office/drawing/2014/main" id="{57A70EE6-24BE-BF4B-BF89-70CC0191D119}"/>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2" name="Rectangle 41">
            <a:extLst>
              <a:ext uri="{FF2B5EF4-FFF2-40B4-BE49-F238E27FC236}">
                <a16:creationId xmlns:a16="http://schemas.microsoft.com/office/drawing/2014/main" id="{0CA0646D-AB76-B342-B5E9-8D8577E5B6D4}"/>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3" name="Rectangle 42">
            <a:extLst>
              <a:ext uri="{FF2B5EF4-FFF2-40B4-BE49-F238E27FC236}">
                <a16:creationId xmlns:a16="http://schemas.microsoft.com/office/drawing/2014/main" id="{E7CB8D23-28DC-4C4E-B42F-02B6074447CE}"/>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5" name="Text Placeholder 17">
            <a:extLst>
              <a:ext uri="{FF2B5EF4-FFF2-40B4-BE49-F238E27FC236}">
                <a16:creationId xmlns:a16="http://schemas.microsoft.com/office/drawing/2014/main" id="{22B7E342-9F46-AA40-B8BB-0C8F49C9BE21}"/>
              </a:ext>
            </a:extLst>
          </p:cNvPr>
          <p:cNvSpPr>
            <a:spLocks noGrp="1"/>
          </p:cNvSpPr>
          <p:nvPr>
            <p:ph idx="20"/>
          </p:nvPr>
        </p:nvSpPr>
        <p:spPr>
          <a:xfrm>
            <a:off x="457200" y="1177104"/>
            <a:ext cx="11277600" cy="468514"/>
          </a:xfrm>
          <a:prstGeom prst="rect">
            <a:avLst/>
          </a:prstGeom>
        </p:spPr>
        <p:txBody>
          <a:bodyPr vert="horz" lIns="0" tIns="0" rIns="0" bIns="0" rtlCol="0">
            <a:noAutofit/>
          </a:bodyPr>
          <a:lstStyle>
            <a:lvl1pPr>
              <a:defRPr b="1" i="0">
                <a:latin typeface="Avenir Black" panose="02000503020000020003" pitchFamily="2" charset="0"/>
              </a:defRPr>
            </a:lvl1pPr>
            <a:lvl2pPr marL="0" indent="0">
              <a:buNone/>
              <a:defRPr b="0" i="0">
                <a:latin typeface="Avenir Roman" panose="02000503020000020003" pitchFamily="2" charset="0"/>
              </a:defRPr>
            </a:lvl2pPr>
            <a:lvl3pPr>
              <a:defRPr b="0" i="0">
                <a:latin typeface="Avenir Roman" panose="02000503020000020003" pitchFamily="2" charset="0"/>
              </a:defRPr>
            </a:lvl3pPr>
          </a:lstStyle>
          <a:p>
            <a:pPr lvl="0"/>
            <a:r>
              <a:rPr lang="en-US" dirty="0"/>
              <a:t>Edit Master text styles</a:t>
            </a:r>
          </a:p>
        </p:txBody>
      </p:sp>
      <p:sp>
        <p:nvSpPr>
          <p:cNvPr id="44" name="Shape 974">
            <a:extLst>
              <a:ext uri="{FF2B5EF4-FFF2-40B4-BE49-F238E27FC236}">
                <a16:creationId xmlns:a16="http://schemas.microsoft.com/office/drawing/2014/main" id="{734C707F-02C5-F541-9490-519B0DD776C3}"/>
              </a:ext>
            </a:extLst>
          </p:cNvPr>
          <p:cNvSpPr/>
          <p:nvPr userDrawn="1"/>
        </p:nvSpPr>
        <p:spPr>
          <a:xfrm>
            <a:off x="457199"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3" name="Picture Placeholder 2">
            <a:extLst>
              <a:ext uri="{FF2B5EF4-FFF2-40B4-BE49-F238E27FC236}">
                <a16:creationId xmlns:a16="http://schemas.microsoft.com/office/drawing/2014/main" id="{DB36F84E-7A1B-1D4F-A3F3-B0B83EDA688A}"/>
              </a:ext>
            </a:extLst>
          </p:cNvPr>
          <p:cNvSpPr>
            <a:spLocks noGrp="1"/>
          </p:cNvSpPr>
          <p:nvPr>
            <p:ph type="pic" sz="quarter" idx="21"/>
          </p:nvPr>
        </p:nvSpPr>
        <p:spPr>
          <a:xfrm>
            <a:off x="457200" y="1653822"/>
            <a:ext cx="3606800" cy="3064495"/>
          </a:xfrm>
          <a:solidFill>
            <a:schemeClr val="bg2"/>
          </a:solidFill>
        </p:spPr>
        <p:txBody>
          <a:bodyPr/>
          <a:lstStyle/>
          <a:p>
            <a:endParaRPr lang="en-US" dirty="0"/>
          </a:p>
        </p:txBody>
      </p:sp>
      <p:sp>
        <p:nvSpPr>
          <p:cNvPr id="7" name="Picture Placeholder 6">
            <a:extLst>
              <a:ext uri="{FF2B5EF4-FFF2-40B4-BE49-F238E27FC236}">
                <a16:creationId xmlns:a16="http://schemas.microsoft.com/office/drawing/2014/main" id="{8BDDCF77-8798-E743-B598-29116DC96213}"/>
              </a:ext>
            </a:extLst>
          </p:cNvPr>
          <p:cNvSpPr>
            <a:spLocks noGrp="1"/>
          </p:cNvSpPr>
          <p:nvPr>
            <p:ph type="pic" sz="quarter" idx="22"/>
          </p:nvPr>
        </p:nvSpPr>
        <p:spPr>
          <a:xfrm>
            <a:off x="4292600" y="1645618"/>
            <a:ext cx="3606800" cy="3104449"/>
          </a:xfrm>
          <a:solidFill>
            <a:schemeClr val="bg2"/>
          </a:solidFill>
        </p:spPr>
        <p:txBody>
          <a:bodyPr/>
          <a:lstStyle/>
          <a:p>
            <a:endParaRPr lang="en-US" dirty="0"/>
          </a:p>
        </p:txBody>
      </p:sp>
      <p:sp>
        <p:nvSpPr>
          <p:cNvPr id="9" name="Picture Placeholder 8">
            <a:extLst>
              <a:ext uri="{FF2B5EF4-FFF2-40B4-BE49-F238E27FC236}">
                <a16:creationId xmlns:a16="http://schemas.microsoft.com/office/drawing/2014/main" id="{6A9482CC-6378-8741-9ADD-AD9FFD75E0F0}"/>
              </a:ext>
            </a:extLst>
          </p:cNvPr>
          <p:cNvSpPr>
            <a:spLocks noGrp="1"/>
          </p:cNvSpPr>
          <p:nvPr>
            <p:ph type="pic" sz="quarter" idx="23"/>
          </p:nvPr>
        </p:nvSpPr>
        <p:spPr>
          <a:xfrm>
            <a:off x="8128000" y="1645618"/>
            <a:ext cx="3606800" cy="3104449"/>
          </a:xfrm>
          <a:solidFill>
            <a:schemeClr val="bg2"/>
          </a:solidFill>
        </p:spPr>
        <p:txBody>
          <a:bodyPr/>
          <a:lstStyle/>
          <a:p>
            <a:endParaRPr lang="en-US" dirty="0"/>
          </a:p>
        </p:txBody>
      </p:sp>
      <p:sp>
        <p:nvSpPr>
          <p:cNvPr id="10" name="Title 9">
            <a:extLst>
              <a:ext uri="{FF2B5EF4-FFF2-40B4-BE49-F238E27FC236}">
                <a16:creationId xmlns:a16="http://schemas.microsoft.com/office/drawing/2014/main" id="{225A2E4E-5871-DD4A-B785-62D1733FE8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734568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4 Categories and Photos">
    <p:spTree>
      <p:nvGrpSpPr>
        <p:cNvPr id="1" name=""/>
        <p:cNvGrpSpPr/>
        <p:nvPr/>
      </p:nvGrpSpPr>
      <p:grpSpPr>
        <a:xfrm>
          <a:off x="0" y="0"/>
          <a:ext cx="0" cy="0"/>
          <a:chOff x="0" y="0"/>
          <a:chExt cx="0" cy="0"/>
        </a:xfrm>
      </p:grpSpPr>
      <p:sp>
        <p:nvSpPr>
          <p:cNvPr id="18" name="Body Level One…">
            <a:extLst>
              <a:ext uri="{FF2B5EF4-FFF2-40B4-BE49-F238E27FC236}">
                <a16:creationId xmlns:a16="http://schemas.microsoft.com/office/drawing/2014/main" id="{89A2DB2D-5980-2942-97EB-15D67AD00A5E}"/>
              </a:ext>
            </a:extLst>
          </p:cNvPr>
          <p:cNvSpPr txBox="1">
            <a:spLocks noGrp="1"/>
          </p:cNvSpPr>
          <p:nvPr>
            <p:ph type="body" sz="half" idx="12"/>
          </p:nvPr>
        </p:nvSpPr>
        <p:spPr>
          <a:xfrm>
            <a:off x="457200" y="4354845"/>
            <a:ext cx="2514600" cy="1146903"/>
          </a:xfrm>
          <a:prstGeom prst="rect">
            <a:avLst/>
          </a:prstGeom>
        </p:spPr>
        <p:txBody>
          <a:bodyPr numCol="1" spcCol="38100" anchor="b"/>
          <a:lstStyle>
            <a:lvl1pPr>
              <a:defRPr b="1" i="0" u="none">
                <a:solidFill>
                  <a:schemeClr val="tx1"/>
                </a:solidFill>
                <a:latin typeface="Avenir Black" panose="02000503020000020003" pitchFamily="2" charset="0"/>
              </a:defRPr>
            </a:lvl1pPr>
            <a:lvl2pPr marL="0" indent="0">
              <a:buNone/>
              <a:defRPr/>
            </a:lvl2pPr>
            <a:lvl3pPr marL="228600" indent="-225425">
              <a:buFont typeface="Arial" panose="020B0604020202020204" pitchFamily="34" charset="0"/>
              <a:buChar char="•"/>
              <a:defRPr/>
            </a:lvl3pPr>
          </a:lstStyle>
          <a:p>
            <a:pPr lvl="0"/>
            <a:r>
              <a:rPr lang="en-US" dirty="0"/>
              <a:t>Edit Master text styles</a:t>
            </a:r>
          </a:p>
        </p:txBody>
      </p:sp>
      <p:sp>
        <p:nvSpPr>
          <p:cNvPr id="21" name="Body Level One…">
            <a:extLst>
              <a:ext uri="{FF2B5EF4-FFF2-40B4-BE49-F238E27FC236}">
                <a16:creationId xmlns:a16="http://schemas.microsoft.com/office/drawing/2014/main" id="{D7E8844C-CB85-0448-AE9C-1B427A1B81F9}"/>
              </a:ext>
            </a:extLst>
          </p:cNvPr>
          <p:cNvSpPr txBox="1">
            <a:spLocks noGrp="1"/>
          </p:cNvSpPr>
          <p:nvPr>
            <p:ph type="body" sz="half" idx="13"/>
          </p:nvPr>
        </p:nvSpPr>
        <p:spPr>
          <a:xfrm>
            <a:off x="3215341" y="4354845"/>
            <a:ext cx="25146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dirty="0"/>
              <a:t>Edit Master text styles</a:t>
            </a:r>
          </a:p>
        </p:txBody>
      </p:sp>
      <p:sp>
        <p:nvSpPr>
          <p:cNvPr id="22" name="Body Level One…">
            <a:extLst>
              <a:ext uri="{FF2B5EF4-FFF2-40B4-BE49-F238E27FC236}">
                <a16:creationId xmlns:a16="http://schemas.microsoft.com/office/drawing/2014/main" id="{69A4773F-F598-3E4E-9CCA-9EE5A1C9BDEA}"/>
              </a:ext>
            </a:extLst>
          </p:cNvPr>
          <p:cNvSpPr txBox="1">
            <a:spLocks noGrp="1"/>
          </p:cNvSpPr>
          <p:nvPr>
            <p:ph type="body" sz="half" idx="14"/>
          </p:nvPr>
        </p:nvSpPr>
        <p:spPr>
          <a:xfrm>
            <a:off x="5973482" y="4354845"/>
            <a:ext cx="2514600" cy="1146903"/>
          </a:xfrm>
          <a:prstGeom prst="rect">
            <a:avLst/>
          </a:prstGeom>
        </p:spPr>
        <p:txBody>
          <a:bodyPr numCol="1" spcCol="38100" anchor="b"/>
          <a:lstStyle>
            <a:lvl1pPr>
              <a:defRPr b="1" i="0">
                <a:solidFill>
                  <a:schemeClr val="tx1"/>
                </a:solidFill>
                <a:latin typeface="Avenir Black" panose="02000503020000020003" pitchFamily="2" charset="0"/>
              </a:defRPr>
            </a:lvl1pPr>
          </a:lstStyle>
          <a:p>
            <a:pPr lvl="0"/>
            <a:r>
              <a:rPr lang="en-US" dirty="0"/>
              <a:t>Edit Master text styles</a:t>
            </a:r>
          </a:p>
        </p:txBody>
      </p:sp>
      <p:sp>
        <p:nvSpPr>
          <p:cNvPr id="4" name="Footer Placeholder 3">
            <a:extLst>
              <a:ext uri="{FF2B5EF4-FFF2-40B4-BE49-F238E27FC236}">
                <a16:creationId xmlns:a16="http://schemas.microsoft.com/office/drawing/2014/main" id="{E422D9A4-78E9-804A-B909-893F8DAB941D}"/>
              </a:ext>
            </a:extLst>
          </p:cNvPr>
          <p:cNvSpPr>
            <a:spLocks noGrp="1"/>
          </p:cNvSpPr>
          <p:nvPr>
            <p:ph type="ftr" sz="quarter" idx="18"/>
          </p:nvPr>
        </p:nvSpPr>
        <p:spPr/>
        <p:txBody>
          <a:body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47EE9AAD-C4DD-A94C-AB33-1321281F4C5B}"/>
              </a:ext>
            </a:extLst>
          </p:cNvPr>
          <p:cNvSpPr>
            <a:spLocks noGrp="1"/>
          </p:cNvSpPr>
          <p:nvPr>
            <p:ph type="sldNum" sz="quarter" idx="19"/>
          </p:nvPr>
        </p:nvSpPr>
        <p:spPr/>
        <p:txBody>
          <a:bodyPr/>
          <a:lstStyle/>
          <a:p>
            <a:fld id="{EBE024D5-1297-4749-9977-88FDD6D7A05B}" type="slidenum">
              <a:rPr lang="en-US" smtClean="0"/>
              <a:pPr/>
              <a:t>‹#›</a:t>
            </a:fld>
            <a:endParaRPr lang="en-US" dirty="0"/>
          </a:p>
        </p:txBody>
      </p:sp>
      <p:sp>
        <p:nvSpPr>
          <p:cNvPr id="31" name="Rectangle 30">
            <a:extLst>
              <a:ext uri="{FF2B5EF4-FFF2-40B4-BE49-F238E27FC236}">
                <a16:creationId xmlns:a16="http://schemas.microsoft.com/office/drawing/2014/main" id="{537AE1B7-7B70-C440-BFF0-1B88C856F5B2}"/>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CD9013D6-30B9-CC4E-8466-5909DE854914}"/>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3" name="Rectangle 32">
            <a:extLst>
              <a:ext uri="{FF2B5EF4-FFF2-40B4-BE49-F238E27FC236}">
                <a16:creationId xmlns:a16="http://schemas.microsoft.com/office/drawing/2014/main" id="{F1512ADB-B9AE-EA4F-829E-FC30D5DB4153}"/>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4" name="Rectangle 33">
            <a:extLst>
              <a:ext uri="{FF2B5EF4-FFF2-40B4-BE49-F238E27FC236}">
                <a16:creationId xmlns:a16="http://schemas.microsoft.com/office/drawing/2014/main" id="{244359CD-82E0-AC41-9020-DD9D00C3CF6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5" name="Rectangle 34">
            <a:extLst>
              <a:ext uri="{FF2B5EF4-FFF2-40B4-BE49-F238E27FC236}">
                <a16:creationId xmlns:a16="http://schemas.microsoft.com/office/drawing/2014/main" id="{74005886-4721-1243-A0D1-B6BB03706CCB}"/>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6" name="Rectangle 35">
            <a:extLst>
              <a:ext uri="{FF2B5EF4-FFF2-40B4-BE49-F238E27FC236}">
                <a16:creationId xmlns:a16="http://schemas.microsoft.com/office/drawing/2014/main" id="{03ECC482-3A4E-5F4F-B69B-CA5C0E02AF9A}"/>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7" name="Rectangle 36">
            <a:extLst>
              <a:ext uri="{FF2B5EF4-FFF2-40B4-BE49-F238E27FC236}">
                <a16:creationId xmlns:a16="http://schemas.microsoft.com/office/drawing/2014/main" id="{71B85AF7-6506-444A-8BD8-A1A593EB3D1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8" name="Rectangle 37">
            <a:extLst>
              <a:ext uri="{FF2B5EF4-FFF2-40B4-BE49-F238E27FC236}">
                <a16:creationId xmlns:a16="http://schemas.microsoft.com/office/drawing/2014/main" id="{FDB9CC7A-7AC2-FE4D-ACAF-DFC3AC669D6B}"/>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9" name="Rectangle 38">
            <a:extLst>
              <a:ext uri="{FF2B5EF4-FFF2-40B4-BE49-F238E27FC236}">
                <a16:creationId xmlns:a16="http://schemas.microsoft.com/office/drawing/2014/main" id="{85A63231-D1D6-684E-8EAA-83FCA2880C77}"/>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0" name="Rectangle 39">
            <a:extLst>
              <a:ext uri="{FF2B5EF4-FFF2-40B4-BE49-F238E27FC236}">
                <a16:creationId xmlns:a16="http://schemas.microsoft.com/office/drawing/2014/main" id="{81F0F7E8-C54A-A244-9088-C40C11FA016F}"/>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1" name="Rectangle 40">
            <a:extLst>
              <a:ext uri="{FF2B5EF4-FFF2-40B4-BE49-F238E27FC236}">
                <a16:creationId xmlns:a16="http://schemas.microsoft.com/office/drawing/2014/main" id="{57A70EE6-24BE-BF4B-BF89-70CC0191D119}"/>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2" name="Rectangle 41">
            <a:extLst>
              <a:ext uri="{FF2B5EF4-FFF2-40B4-BE49-F238E27FC236}">
                <a16:creationId xmlns:a16="http://schemas.microsoft.com/office/drawing/2014/main" id="{0CA0646D-AB76-B342-B5E9-8D8577E5B6D4}"/>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3" name="Rectangle 42">
            <a:extLst>
              <a:ext uri="{FF2B5EF4-FFF2-40B4-BE49-F238E27FC236}">
                <a16:creationId xmlns:a16="http://schemas.microsoft.com/office/drawing/2014/main" id="{E7CB8D23-28DC-4C4E-B42F-02B6074447CE}"/>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5" name="Text Placeholder 17">
            <a:extLst>
              <a:ext uri="{FF2B5EF4-FFF2-40B4-BE49-F238E27FC236}">
                <a16:creationId xmlns:a16="http://schemas.microsoft.com/office/drawing/2014/main" id="{22B7E342-9F46-AA40-B8BB-0C8F49C9BE21}"/>
              </a:ext>
            </a:extLst>
          </p:cNvPr>
          <p:cNvSpPr>
            <a:spLocks noGrp="1"/>
          </p:cNvSpPr>
          <p:nvPr>
            <p:ph idx="20"/>
          </p:nvPr>
        </p:nvSpPr>
        <p:spPr>
          <a:xfrm>
            <a:off x="457200" y="1177104"/>
            <a:ext cx="11277600" cy="468514"/>
          </a:xfrm>
          <a:prstGeom prst="rect">
            <a:avLst/>
          </a:prstGeom>
        </p:spPr>
        <p:txBody>
          <a:bodyPr vert="horz" lIns="0" tIns="0" rIns="0" bIns="0" rtlCol="0">
            <a:noAutofit/>
          </a:bodyPr>
          <a:lstStyle>
            <a:lvl1pPr>
              <a:defRPr b="1" i="0">
                <a:latin typeface="Avenir Black" panose="02000503020000020003" pitchFamily="2" charset="0"/>
              </a:defRPr>
            </a:lvl1pPr>
            <a:lvl2pPr marL="0" indent="0">
              <a:buNone/>
              <a:defRPr b="0" i="0">
                <a:latin typeface="Avenir Roman" panose="02000503020000020003" pitchFamily="2" charset="0"/>
              </a:defRPr>
            </a:lvl2pPr>
            <a:lvl3pPr>
              <a:defRPr b="0" i="0">
                <a:latin typeface="Avenir Roman" panose="02000503020000020003" pitchFamily="2" charset="0"/>
              </a:defRPr>
            </a:lvl3pPr>
          </a:lstStyle>
          <a:p>
            <a:pPr lvl="0"/>
            <a:r>
              <a:rPr lang="en-US" dirty="0"/>
              <a:t>Edit Master text styles</a:t>
            </a:r>
          </a:p>
        </p:txBody>
      </p:sp>
      <p:sp>
        <p:nvSpPr>
          <p:cNvPr id="44" name="Shape 974">
            <a:extLst>
              <a:ext uri="{FF2B5EF4-FFF2-40B4-BE49-F238E27FC236}">
                <a16:creationId xmlns:a16="http://schemas.microsoft.com/office/drawing/2014/main" id="{734C707F-02C5-F541-9490-519B0DD776C3}"/>
              </a:ext>
            </a:extLst>
          </p:cNvPr>
          <p:cNvSpPr/>
          <p:nvPr userDrawn="1"/>
        </p:nvSpPr>
        <p:spPr>
          <a:xfrm>
            <a:off x="457199"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46" name="Shape 974">
            <a:extLst>
              <a:ext uri="{FF2B5EF4-FFF2-40B4-BE49-F238E27FC236}">
                <a16:creationId xmlns:a16="http://schemas.microsoft.com/office/drawing/2014/main" id="{D8F07BF9-46B0-654D-BD29-BC3A6FB502A9}"/>
              </a:ext>
            </a:extLst>
          </p:cNvPr>
          <p:cNvSpPr/>
          <p:nvPr userDrawn="1"/>
        </p:nvSpPr>
        <p:spPr>
          <a:xfrm>
            <a:off x="3215341"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47" name="Shape 974">
            <a:extLst>
              <a:ext uri="{FF2B5EF4-FFF2-40B4-BE49-F238E27FC236}">
                <a16:creationId xmlns:a16="http://schemas.microsoft.com/office/drawing/2014/main" id="{4D6EB20C-476D-484E-B300-4E58FED176F2}"/>
              </a:ext>
            </a:extLst>
          </p:cNvPr>
          <p:cNvSpPr/>
          <p:nvPr userDrawn="1"/>
        </p:nvSpPr>
        <p:spPr>
          <a:xfrm>
            <a:off x="5973482"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3" name="Picture Placeholder 2">
            <a:extLst>
              <a:ext uri="{FF2B5EF4-FFF2-40B4-BE49-F238E27FC236}">
                <a16:creationId xmlns:a16="http://schemas.microsoft.com/office/drawing/2014/main" id="{DB36F84E-7A1B-1D4F-A3F3-B0B83EDA688A}"/>
              </a:ext>
            </a:extLst>
          </p:cNvPr>
          <p:cNvSpPr>
            <a:spLocks noGrp="1"/>
          </p:cNvSpPr>
          <p:nvPr>
            <p:ph type="pic" sz="quarter" idx="21"/>
          </p:nvPr>
        </p:nvSpPr>
        <p:spPr>
          <a:xfrm>
            <a:off x="457200" y="1653822"/>
            <a:ext cx="2514600" cy="3064495"/>
          </a:xfrm>
          <a:solidFill>
            <a:schemeClr val="bg2"/>
          </a:solidFill>
        </p:spPr>
        <p:txBody>
          <a:bodyPr/>
          <a:lstStyle/>
          <a:p>
            <a:endParaRPr lang="en-US" dirty="0"/>
          </a:p>
        </p:txBody>
      </p:sp>
      <p:sp>
        <p:nvSpPr>
          <p:cNvPr id="7" name="Picture Placeholder 6">
            <a:extLst>
              <a:ext uri="{FF2B5EF4-FFF2-40B4-BE49-F238E27FC236}">
                <a16:creationId xmlns:a16="http://schemas.microsoft.com/office/drawing/2014/main" id="{8BDDCF77-8798-E743-B598-29116DC96213}"/>
              </a:ext>
            </a:extLst>
          </p:cNvPr>
          <p:cNvSpPr>
            <a:spLocks noGrp="1"/>
          </p:cNvSpPr>
          <p:nvPr>
            <p:ph type="pic" sz="quarter" idx="22"/>
          </p:nvPr>
        </p:nvSpPr>
        <p:spPr>
          <a:xfrm>
            <a:off x="3215341" y="1645618"/>
            <a:ext cx="2514600" cy="3104449"/>
          </a:xfrm>
          <a:solidFill>
            <a:schemeClr val="bg2"/>
          </a:solidFill>
        </p:spPr>
        <p:txBody>
          <a:bodyPr/>
          <a:lstStyle/>
          <a:p>
            <a:endParaRPr lang="en-US" dirty="0"/>
          </a:p>
        </p:txBody>
      </p:sp>
      <p:sp>
        <p:nvSpPr>
          <p:cNvPr id="9" name="Picture Placeholder 8">
            <a:extLst>
              <a:ext uri="{FF2B5EF4-FFF2-40B4-BE49-F238E27FC236}">
                <a16:creationId xmlns:a16="http://schemas.microsoft.com/office/drawing/2014/main" id="{6A9482CC-6378-8741-9ADD-AD9FFD75E0F0}"/>
              </a:ext>
            </a:extLst>
          </p:cNvPr>
          <p:cNvSpPr>
            <a:spLocks noGrp="1"/>
          </p:cNvSpPr>
          <p:nvPr>
            <p:ph type="pic" sz="quarter" idx="23"/>
          </p:nvPr>
        </p:nvSpPr>
        <p:spPr>
          <a:xfrm>
            <a:off x="5973482" y="1645618"/>
            <a:ext cx="2514600" cy="3104449"/>
          </a:xfrm>
          <a:solidFill>
            <a:schemeClr val="bg2"/>
          </a:solidFill>
        </p:spPr>
        <p:txBody>
          <a:bodyPr/>
          <a:lstStyle/>
          <a:p>
            <a:endParaRPr lang="en-US" dirty="0"/>
          </a:p>
        </p:txBody>
      </p:sp>
      <p:sp>
        <p:nvSpPr>
          <p:cNvPr id="5" name="Text Placeholder 4">
            <a:extLst>
              <a:ext uri="{FF2B5EF4-FFF2-40B4-BE49-F238E27FC236}">
                <a16:creationId xmlns:a16="http://schemas.microsoft.com/office/drawing/2014/main" id="{4472E019-921E-7246-B242-669AFF485054}"/>
              </a:ext>
            </a:extLst>
          </p:cNvPr>
          <p:cNvSpPr>
            <a:spLocks noGrp="1"/>
          </p:cNvSpPr>
          <p:nvPr>
            <p:ph type="body" sz="quarter" idx="24"/>
          </p:nvPr>
        </p:nvSpPr>
        <p:spPr>
          <a:xfrm>
            <a:off x="8731622" y="4750067"/>
            <a:ext cx="2514601" cy="751682"/>
          </a:xfrm>
        </p:spPr>
        <p:txBody>
          <a:bodyPr anchor="b"/>
          <a:lstStyle>
            <a:lvl1pPr>
              <a:defRPr b="1" i="0">
                <a:latin typeface="Avenir Black" panose="02000503020000020003" pitchFamily="2" charset="0"/>
              </a:defRPr>
            </a:lvl1pPr>
          </a:lstStyle>
          <a:p>
            <a:pPr lvl="0"/>
            <a:r>
              <a:rPr lang="en-US" dirty="0"/>
              <a:t>Edit Master text styles</a:t>
            </a:r>
          </a:p>
        </p:txBody>
      </p:sp>
      <p:sp>
        <p:nvSpPr>
          <p:cNvPr id="10" name="Picture Placeholder 9">
            <a:extLst>
              <a:ext uri="{FF2B5EF4-FFF2-40B4-BE49-F238E27FC236}">
                <a16:creationId xmlns:a16="http://schemas.microsoft.com/office/drawing/2014/main" id="{7AEA6C0C-7567-AD45-AFAC-961690AD2EFD}"/>
              </a:ext>
            </a:extLst>
          </p:cNvPr>
          <p:cNvSpPr>
            <a:spLocks noGrp="1"/>
          </p:cNvSpPr>
          <p:nvPr>
            <p:ph type="pic" sz="quarter" idx="25"/>
          </p:nvPr>
        </p:nvSpPr>
        <p:spPr>
          <a:xfrm>
            <a:off x="8731623" y="1653823"/>
            <a:ext cx="2514600" cy="3096244"/>
          </a:xfrm>
          <a:solidFill>
            <a:schemeClr val="bg2"/>
          </a:solidFill>
        </p:spPr>
        <p:txBody>
          <a:bodyPr/>
          <a:lstStyle/>
          <a:p>
            <a:endParaRPr lang="en-US" dirty="0"/>
          </a:p>
        </p:txBody>
      </p:sp>
      <p:sp>
        <p:nvSpPr>
          <p:cNvPr id="48" name="Shape 974">
            <a:extLst>
              <a:ext uri="{FF2B5EF4-FFF2-40B4-BE49-F238E27FC236}">
                <a16:creationId xmlns:a16="http://schemas.microsoft.com/office/drawing/2014/main" id="{7BBB848E-7889-B143-81CF-18801370E5A5}"/>
              </a:ext>
            </a:extLst>
          </p:cNvPr>
          <p:cNvSpPr/>
          <p:nvPr userDrawn="1"/>
        </p:nvSpPr>
        <p:spPr>
          <a:xfrm>
            <a:off x="8742082" y="5626626"/>
            <a:ext cx="497542" cy="100584"/>
          </a:xfrm>
          <a:prstGeom prst="rect">
            <a:avLst/>
          </a:prstGeom>
          <a:solidFill>
            <a:schemeClr val="accent3"/>
          </a:solidFill>
          <a:ln>
            <a:noFill/>
          </a:ln>
        </p:spPr>
        <p:txBody>
          <a:bodyPr spcFirstLastPara="1" wrap="square" lIns="121868" tIns="121868" rIns="121868" bIns="121868" anchor="ctr" anchorCtr="0">
            <a:noAutofit/>
          </a:bodyPr>
          <a:lstStyle/>
          <a:p>
            <a:endParaRPr sz="1200" dirty="0">
              <a:latin typeface="+mj-lt"/>
            </a:endParaRPr>
          </a:p>
        </p:txBody>
      </p:sp>
      <p:sp>
        <p:nvSpPr>
          <p:cNvPr id="11" name="Title 10">
            <a:extLst>
              <a:ext uri="{FF2B5EF4-FFF2-40B4-BE49-F238E27FC236}">
                <a16:creationId xmlns:a16="http://schemas.microsoft.com/office/drawing/2014/main" id="{44041100-DCAF-EB45-BB34-1DC6E37B74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78164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 Column Content + Half Photo">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210300" y="-2"/>
            <a:ext cx="5981700" cy="6858002"/>
          </a:xfrm>
          <a:prstGeom prst="rect">
            <a:avLst/>
          </a:prstGeom>
          <a:solidFill>
            <a:srgbClr val="F0F1F1"/>
          </a:solidFill>
        </p:spPr>
        <p:txBody>
          <a:bodyPr numCol="1" anchor="ctr"/>
          <a:lstStyle>
            <a:lvl1pPr algn="ctr">
              <a:defRPr b="1"/>
            </a:lvl1pPr>
          </a:lstStyle>
          <a:p>
            <a:r>
              <a:rPr lang="en-US" dirty="0"/>
              <a:t>Click icon to add picture</a:t>
            </a:r>
          </a:p>
        </p:txBody>
      </p:sp>
      <p:sp>
        <p:nvSpPr>
          <p:cNvPr id="10" name="Rectangle 9">
            <a:extLst>
              <a:ext uri="{FF2B5EF4-FFF2-40B4-BE49-F238E27FC236}">
                <a16:creationId xmlns:a16="http://schemas.microsoft.com/office/drawing/2014/main" id="{75117567-303E-1E45-ABDE-39E0A3505295}"/>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1" name="Rectangle 10">
            <a:extLst>
              <a:ext uri="{FF2B5EF4-FFF2-40B4-BE49-F238E27FC236}">
                <a16:creationId xmlns:a16="http://schemas.microsoft.com/office/drawing/2014/main" id="{707058E7-DF82-E44A-9EDA-4B2F5C1D6268}"/>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2" name="Rectangle 11">
            <a:extLst>
              <a:ext uri="{FF2B5EF4-FFF2-40B4-BE49-F238E27FC236}">
                <a16:creationId xmlns:a16="http://schemas.microsoft.com/office/drawing/2014/main" id="{95082B2D-DD62-024F-9EBA-377626150BD1}"/>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3" name="Rectangle 12">
            <a:extLst>
              <a:ext uri="{FF2B5EF4-FFF2-40B4-BE49-F238E27FC236}">
                <a16:creationId xmlns:a16="http://schemas.microsoft.com/office/drawing/2014/main" id="{1D5D6E8D-0579-DD4C-8D1A-143C224A3C9C}"/>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4" name="Rectangle 13">
            <a:extLst>
              <a:ext uri="{FF2B5EF4-FFF2-40B4-BE49-F238E27FC236}">
                <a16:creationId xmlns:a16="http://schemas.microsoft.com/office/drawing/2014/main" id="{66B867FF-ABFC-1B43-9DA9-D36611C6DE92}"/>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Rectangle 14">
            <a:extLst>
              <a:ext uri="{FF2B5EF4-FFF2-40B4-BE49-F238E27FC236}">
                <a16:creationId xmlns:a16="http://schemas.microsoft.com/office/drawing/2014/main" id="{1AB1E00F-CC7D-4D4A-8169-3B2A72C202DC}"/>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7" name="Rectangle 16">
            <a:extLst>
              <a:ext uri="{FF2B5EF4-FFF2-40B4-BE49-F238E27FC236}">
                <a16:creationId xmlns:a16="http://schemas.microsoft.com/office/drawing/2014/main" id="{03612780-B60D-E04F-B98A-D40997545868}"/>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8" name="Rectangle 17">
            <a:extLst>
              <a:ext uri="{FF2B5EF4-FFF2-40B4-BE49-F238E27FC236}">
                <a16:creationId xmlns:a16="http://schemas.microsoft.com/office/drawing/2014/main" id="{616A52E2-83CC-DC47-95D8-8418D20BEAF7}"/>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9" name="Rectangle 18">
            <a:extLst>
              <a:ext uri="{FF2B5EF4-FFF2-40B4-BE49-F238E27FC236}">
                <a16:creationId xmlns:a16="http://schemas.microsoft.com/office/drawing/2014/main" id="{456F79CB-2212-8944-B358-2DF9E6E9C143}"/>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0" name="Rectangle 19">
            <a:extLst>
              <a:ext uri="{FF2B5EF4-FFF2-40B4-BE49-F238E27FC236}">
                <a16:creationId xmlns:a16="http://schemas.microsoft.com/office/drawing/2014/main" id="{DBCB1827-8399-B74A-ACE8-402770A8323A}"/>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1" name="Rectangle 20">
            <a:extLst>
              <a:ext uri="{FF2B5EF4-FFF2-40B4-BE49-F238E27FC236}">
                <a16:creationId xmlns:a16="http://schemas.microsoft.com/office/drawing/2014/main" id="{7F474D25-60AB-8448-947B-7FEB03A4098B}"/>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E4D5F6D1-7C0E-1D48-8DB0-21BC3CAEA1C6}"/>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 name="Slide Number Placeholder 6">
            <a:extLst>
              <a:ext uri="{FF2B5EF4-FFF2-40B4-BE49-F238E27FC236}">
                <a16:creationId xmlns:a16="http://schemas.microsoft.com/office/drawing/2014/main" id="{D300F26F-B521-DE4F-9005-67C267653A13}"/>
              </a:ext>
            </a:extLst>
          </p:cNvPr>
          <p:cNvSpPr>
            <a:spLocks noGrp="1"/>
          </p:cNvSpPr>
          <p:nvPr>
            <p:ph type="sldNum" sz="quarter" idx="16"/>
          </p:nvPr>
        </p:nvSpPr>
        <p:spPr/>
        <p:txBody>
          <a:bodyPr/>
          <a:lstStyle/>
          <a:p>
            <a:fld id="{EBE024D5-1297-4749-9977-88FDD6D7A05B}" type="slidenum">
              <a:rPr lang="en-US" smtClean="0"/>
              <a:pPr/>
              <a:t>‹#›</a:t>
            </a:fld>
            <a:endParaRPr lang="en-US" dirty="0"/>
          </a:p>
        </p:txBody>
      </p:sp>
      <p:sp>
        <p:nvSpPr>
          <p:cNvPr id="23" name="Text Placeholder 17">
            <a:extLst>
              <a:ext uri="{FF2B5EF4-FFF2-40B4-BE49-F238E27FC236}">
                <a16:creationId xmlns:a16="http://schemas.microsoft.com/office/drawing/2014/main" id="{E5A22DEE-60E5-874E-BA18-17509C84B193}"/>
              </a:ext>
            </a:extLst>
          </p:cNvPr>
          <p:cNvSpPr>
            <a:spLocks noGrp="1"/>
          </p:cNvSpPr>
          <p:nvPr>
            <p:ph idx="1"/>
          </p:nvPr>
        </p:nvSpPr>
        <p:spPr>
          <a:xfrm>
            <a:off x="457200" y="1776701"/>
            <a:ext cx="5292852"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86A24EE8-531A-144A-ACA9-DA5D5233F6E8}"/>
              </a:ext>
            </a:extLst>
          </p:cNvPr>
          <p:cNvSpPr>
            <a:spLocks noGrp="1"/>
          </p:cNvSpPr>
          <p:nvPr>
            <p:ph type="ftr" sz="quarter" idx="17"/>
          </p:nvPr>
        </p:nvSpPr>
        <p:spPr/>
        <p:txBody>
          <a:bodyPr/>
          <a:lstStyle/>
          <a:p>
            <a:r>
              <a:rPr lang="en-US" dirty="0"/>
              <a:t>© 2022 Barfresh Food Group Inc. All rights reserved.</a:t>
            </a:r>
          </a:p>
        </p:txBody>
      </p:sp>
      <p:sp>
        <p:nvSpPr>
          <p:cNvPr id="3" name="Title 2">
            <a:extLst>
              <a:ext uri="{FF2B5EF4-FFF2-40B4-BE49-F238E27FC236}">
                <a16:creationId xmlns:a16="http://schemas.microsoft.com/office/drawing/2014/main" id="{844130AC-271A-694F-BE69-8A8808634B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288626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raphic / 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1A0E25-08AF-2444-BDF7-A5D01C7EAFC4}"/>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 name="Rectangle 6">
            <a:extLst>
              <a:ext uri="{FF2B5EF4-FFF2-40B4-BE49-F238E27FC236}">
                <a16:creationId xmlns:a16="http://schemas.microsoft.com/office/drawing/2014/main" id="{AEFB229A-79EC-F74A-9C79-244EF660FBEF}"/>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 name="Rectangle 7">
            <a:extLst>
              <a:ext uri="{FF2B5EF4-FFF2-40B4-BE49-F238E27FC236}">
                <a16:creationId xmlns:a16="http://schemas.microsoft.com/office/drawing/2014/main" id="{DBBA68D8-F991-9E4A-900F-FCA686C33CCC}"/>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 name="Rectangle 8">
            <a:extLst>
              <a:ext uri="{FF2B5EF4-FFF2-40B4-BE49-F238E27FC236}">
                <a16:creationId xmlns:a16="http://schemas.microsoft.com/office/drawing/2014/main" id="{459529FF-90B4-404F-9760-6681D574C37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0" name="Rectangle 9">
            <a:extLst>
              <a:ext uri="{FF2B5EF4-FFF2-40B4-BE49-F238E27FC236}">
                <a16:creationId xmlns:a16="http://schemas.microsoft.com/office/drawing/2014/main" id="{FABEEA2C-D8D1-1F48-8276-1433DAD2C0F6}"/>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1" name="Rectangle 10">
            <a:extLst>
              <a:ext uri="{FF2B5EF4-FFF2-40B4-BE49-F238E27FC236}">
                <a16:creationId xmlns:a16="http://schemas.microsoft.com/office/drawing/2014/main" id="{0CE78836-A1B6-6E47-8BA2-C4BCB32F40F6}"/>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2" name="Rectangle 11">
            <a:extLst>
              <a:ext uri="{FF2B5EF4-FFF2-40B4-BE49-F238E27FC236}">
                <a16:creationId xmlns:a16="http://schemas.microsoft.com/office/drawing/2014/main" id="{054151AB-1C36-8346-88DD-15E8715DBB0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3" name="Rectangle 12">
            <a:extLst>
              <a:ext uri="{FF2B5EF4-FFF2-40B4-BE49-F238E27FC236}">
                <a16:creationId xmlns:a16="http://schemas.microsoft.com/office/drawing/2014/main" id="{0218B337-9B34-454E-AAF4-454837E5F864}"/>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4" name="Rectangle 13">
            <a:extLst>
              <a:ext uri="{FF2B5EF4-FFF2-40B4-BE49-F238E27FC236}">
                <a16:creationId xmlns:a16="http://schemas.microsoft.com/office/drawing/2014/main" id="{7C7DA006-3860-B346-A5F4-BBB7125968A5}"/>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Rectangle 14">
            <a:extLst>
              <a:ext uri="{FF2B5EF4-FFF2-40B4-BE49-F238E27FC236}">
                <a16:creationId xmlns:a16="http://schemas.microsoft.com/office/drawing/2014/main" id="{3C62AC8F-A344-8743-9CEE-DCE2339C3F4A}"/>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6" name="Rectangle 15">
            <a:extLst>
              <a:ext uri="{FF2B5EF4-FFF2-40B4-BE49-F238E27FC236}">
                <a16:creationId xmlns:a16="http://schemas.microsoft.com/office/drawing/2014/main" id="{9714D6E1-1925-D547-B52B-6247CC2DBD46}"/>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7" name="Rectangle 16">
            <a:extLst>
              <a:ext uri="{FF2B5EF4-FFF2-40B4-BE49-F238E27FC236}">
                <a16:creationId xmlns:a16="http://schemas.microsoft.com/office/drawing/2014/main" id="{098F3FD0-4F5A-9842-8721-2664234275E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8" name="Rectangle 17">
            <a:extLst>
              <a:ext uri="{FF2B5EF4-FFF2-40B4-BE49-F238E27FC236}">
                <a16:creationId xmlns:a16="http://schemas.microsoft.com/office/drawing/2014/main" id="{AA570877-28BE-2F47-A6E4-D54FA3CFF191}"/>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 name="Footer Placeholder 3">
            <a:extLst>
              <a:ext uri="{FF2B5EF4-FFF2-40B4-BE49-F238E27FC236}">
                <a16:creationId xmlns:a16="http://schemas.microsoft.com/office/drawing/2014/main" id="{AF8D09C2-161F-F04D-A519-22365EEDEA9F}"/>
              </a:ext>
            </a:extLst>
          </p:cNvPr>
          <p:cNvSpPr>
            <a:spLocks noGrp="1"/>
          </p:cNvSpPr>
          <p:nvPr>
            <p:ph type="ftr" sz="quarter" idx="10"/>
          </p:nvPr>
        </p:nvSpPr>
        <p:spPr/>
        <p:txBody>
          <a:bodyPr/>
          <a:lstStyle/>
          <a:p>
            <a:r>
              <a:rPr lang="en-US" dirty="0"/>
              <a:t>© 2022 Barfresh Food Group Inc. All rights reserved.</a:t>
            </a:r>
          </a:p>
        </p:txBody>
      </p:sp>
      <p:sp>
        <p:nvSpPr>
          <p:cNvPr id="19" name="Slide Number Placeholder 18">
            <a:extLst>
              <a:ext uri="{FF2B5EF4-FFF2-40B4-BE49-F238E27FC236}">
                <a16:creationId xmlns:a16="http://schemas.microsoft.com/office/drawing/2014/main" id="{38376B92-352B-C445-B165-35722B4D7C9C}"/>
              </a:ext>
            </a:extLst>
          </p:cNvPr>
          <p:cNvSpPr>
            <a:spLocks noGrp="1"/>
          </p:cNvSpPr>
          <p:nvPr>
            <p:ph type="sldNum" sz="quarter" idx="11"/>
          </p:nvPr>
        </p:nvSpPr>
        <p:spPr/>
        <p:txBody>
          <a:bodyPr/>
          <a:lstStyle/>
          <a:p>
            <a:fld id="{EBE024D5-1297-4749-9977-88FDD6D7A05B}" type="slidenum">
              <a:rPr lang="en-US" smtClean="0"/>
              <a:pPr/>
              <a:t>‹#›</a:t>
            </a:fld>
            <a:endParaRPr lang="en-US" dirty="0"/>
          </a:p>
        </p:txBody>
      </p:sp>
      <p:sp>
        <p:nvSpPr>
          <p:cNvPr id="2" name="Title 1">
            <a:extLst>
              <a:ext uri="{FF2B5EF4-FFF2-40B4-BE49-F238E27FC236}">
                <a16:creationId xmlns:a16="http://schemas.microsoft.com/office/drawing/2014/main" id="{E10A03C2-449D-314D-8C3F-87F8EE07E5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742500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Graphic / Custom Layout">
    <p:bg>
      <p:bgPr>
        <a:solidFill>
          <a:schemeClr val="accent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1A0E25-08AF-2444-BDF7-A5D01C7EAFC4}"/>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 name="Rectangle 6">
            <a:extLst>
              <a:ext uri="{FF2B5EF4-FFF2-40B4-BE49-F238E27FC236}">
                <a16:creationId xmlns:a16="http://schemas.microsoft.com/office/drawing/2014/main" id="{AEFB229A-79EC-F74A-9C79-244EF660FBEF}"/>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 name="Rectangle 7">
            <a:extLst>
              <a:ext uri="{FF2B5EF4-FFF2-40B4-BE49-F238E27FC236}">
                <a16:creationId xmlns:a16="http://schemas.microsoft.com/office/drawing/2014/main" id="{DBBA68D8-F991-9E4A-900F-FCA686C33CCC}"/>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 name="Rectangle 8">
            <a:extLst>
              <a:ext uri="{FF2B5EF4-FFF2-40B4-BE49-F238E27FC236}">
                <a16:creationId xmlns:a16="http://schemas.microsoft.com/office/drawing/2014/main" id="{459529FF-90B4-404F-9760-6681D574C37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0" name="Rectangle 9">
            <a:extLst>
              <a:ext uri="{FF2B5EF4-FFF2-40B4-BE49-F238E27FC236}">
                <a16:creationId xmlns:a16="http://schemas.microsoft.com/office/drawing/2014/main" id="{FABEEA2C-D8D1-1F48-8276-1433DAD2C0F6}"/>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1" name="Rectangle 10">
            <a:extLst>
              <a:ext uri="{FF2B5EF4-FFF2-40B4-BE49-F238E27FC236}">
                <a16:creationId xmlns:a16="http://schemas.microsoft.com/office/drawing/2014/main" id="{0CE78836-A1B6-6E47-8BA2-C4BCB32F40F6}"/>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2" name="Rectangle 11">
            <a:extLst>
              <a:ext uri="{FF2B5EF4-FFF2-40B4-BE49-F238E27FC236}">
                <a16:creationId xmlns:a16="http://schemas.microsoft.com/office/drawing/2014/main" id="{054151AB-1C36-8346-88DD-15E8715DBB0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3" name="Rectangle 12">
            <a:extLst>
              <a:ext uri="{FF2B5EF4-FFF2-40B4-BE49-F238E27FC236}">
                <a16:creationId xmlns:a16="http://schemas.microsoft.com/office/drawing/2014/main" id="{0218B337-9B34-454E-AAF4-454837E5F864}"/>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4" name="Rectangle 13">
            <a:extLst>
              <a:ext uri="{FF2B5EF4-FFF2-40B4-BE49-F238E27FC236}">
                <a16:creationId xmlns:a16="http://schemas.microsoft.com/office/drawing/2014/main" id="{7C7DA006-3860-B346-A5F4-BBB7125968A5}"/>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Rectangle 14">
            <a:extLst>
              <a:ext uri="{FF2B5EF4-FFF2-40B4-BE49-F238E27FC236}">
                <a16:creationId xmlns:a16="http://schemas.microsoft.com/office/drawing/2014/main" id="{3C62AC8F-A344-8743-9CEE-DCE2339C3F4A}"/>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6" name="Rectangle 15">
            <a:extLst>
              <a:ext uri="{FF2B5EF4-FFF2-40B4-BE49-F238E27FC236}">
                <a16:creationId xmlns:a16="http://schemas.microsoft.com/office/drawing/2014/main" id="{9714D6E1-1925-D547-B52B-6247CC2DBD46}"/>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7" name="Rectangle 16">
            <a:extLst>
              <a:ext uri="{FF2B5EF4-FFF2-40B4-BE49-F238E27FC236}">
                <a16:creationId xmlns:a16="http://schemas.microsoft.com/office/drawing/2014/main" id="{098F3FD0-4F5A-9842-8721-2664234275E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8" name="Rectangle 17">
            <a:extLst>
              <a:ext uri="{FF2B5EF4-FFF2-40B4-BE49-F238E27FC236}">
                <a16:creationId xmlns:a16="http://schemas.microsoft.com/office/drawing/2014/main" id="{AA570877-28BE-2F47-A6E4-D54FA3CFF191}"/>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 name="Footer Placeholder 3">
            <a:extLst>
              <a:ext uri="{FF2B5EF4-FFF2-40B4-BE49-F238E27FC236}">
                <a16:creationId xmlns:a16="http://schemas.microsoft.com/office/drawing/2014/main" id="{AF8D09C2-161F-F04D-A519-22365EEDEA9F}"/>
              </a:ext>
            </a:extLst>
          </p:cNvPr>
          <p:cNvSpPr>
            <a:spLocks noGrp="1"/>
          </p:cNvSpPr>
          <p:nvPr>
            <p:ph type="ftr" sz="quarter" idx="10"/>
          </p:nvPr>
        </p:nvSpPr>
        <p:spPr/>
        <p:txBody>
          <a:bodyPr/>
          <a:lstStyle>
            <a:lvl1pPr>
              <a:defRPr>
                <a:solidFill>
                  <a:schemeClr val="accent5"/>
                </a:solidFill>
              </a:defRPr>
            </a:lvl1pPr>
          </a:lstStyle>
          <a:p>
            <a:r>
              <a:rPr lang="en-US" dirty="0"/>
              <a:t>© 2022 Barfresh Food Group Inc. All rights reserved.</a:t>
            </a:r>
          </a:p>
        </p:txBody>
      </p:sp>
      <p:sp>
        <p:nvSpPr>
          <p:cNvPr id="19" name="Slide Number Placeholder 18">
            <a:extLst>
              <a:ext uri="{FF2B5EF4-FFF2-40B4-BE49-F238E27FC236}">
                <a16:creationId xmlns:a16="http://schemas.microsoft.com/office/drawing/2014/main" id="{38376B92-352B-C445-B165-35722B4D7C9C}"/>
              </a:ext>
            </a:extLst>
          </p:cNvPr>
          <p:cNvSpPr>
            <a:spLocks noGrp="1"/>
          </p:cNvSpPr>
          <p:nvPr>
            <p:ph type="sldNum" sz="quarter" idx="11"/>
          </p:nvPr>
        </p:nvSpPr>
        <p:spPr/>
        <p:txBody>
          <a:bodyPr/>
          <a:lstStyle>
            <a:lvl1pPr>
              <a:defRPr>
                <a:solidFill>
                  <a:schemeClr val="accent5"/>
                </a:solidFill>
              </a:defRPr>
            </a:lvl1pPr>
          </a:lstStyle>
          <a:p>
            <a:fld id="{EBE024D5-1297-4749-9977-88FDD6D7A05B}" type="slidenum">
              <a:rPr lang="en-US" smtClean="0"/>
              <a:pPr/>
              <a:t>‹#›</a:t>
            </a:fld>
            <a:endParaRPr lang="en-US" dirty="0"/>
          </a:p>
        </p:txBody>
      </p:sp>
      <p:sp>
        <p:nvSpPr>
          <p:cNvPr id="20" name="Rectangle">
            <a:extLst>
              <a:ext uri="{FF2B5EF4-FFF2-40B4-BE49-F238E27FC236}">
                <a16:creationId xmlns:a16="http://schemas.microsoft.com/office/drawing/2014/main" id="{4694961B-92BC-7044-A315-12351A6961BB}"/>
              </a:ext>
            </a:extLst>
          </p:cNvPr>
          <p:cNvSpPr>
            <a:spLocks/>
          </p:cNvSpPr>
          <p:nvPr userDrawn="1"/>
        </p:nvSpPr>
        <p:spPr>
          <a:xfrm>
            <a:off x="1" y="6661990"/>
            <a:ext cx="12191999" cy="196010"/>
          </a:xfrm>
          <a:prstGeom prst="rect">
            <a:avLst/>
          </a:prstGeom>
          <a:solidFill>
            <a:schemeClr val="accent5"/>
          </a:solidFill>
          <a:ln w="12700">
            <a:miter lim="400000"/>
          </a:ln>
        </p:spPr>
        <p:txBody>
          <a:bodyPr lIns="25400" tIns="25400" rIns="25400" bIns="25400" anchor="ctr"/>
          <a:lstStyle/>
          <a:p>
            <a:pPr algn="ctr" defTabSz="412750">
              <a:lnSpc>
                <a:spcPct val="100000"/>
              </a:lnSpc>
              <a:spcBef>
                <a:spcPts val="0"/>
              </a:spcBef>
              <a:defRPr sz="3200">
                <a:solidFill>
                  <a:srgbClr val="AD0095"/>
                </a:solidFill>
                <a:latin typeface="Helvetica"/>
                <a:ea typeface="Helvetica"/>
                <a:cs typeface="Helvetica"/>
                <a:sym typeface="Helvetica"/>
              </a:defRPr>
            </a:pPr>
            <a:endParaRPr sz="1600" dirty="0"/>
          </a:p>
        </p:txBody>
      </p:sp>
      <p:pic>
        <p:nvPicPr>
          <p:cNvPr id="21" name="Picture 20">
            <a:extLst>
              <a:ext uri="{FF2B5EF4-FFF2-40B4-BE49-F238E27FC236}">
                <a16:creationId xmlns:a16="http://schemas.microsoft.com/office/drawing/2014/main" id="{FE1C83DF-ED51-C74D-888B-349D55B62797}"/>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552596" y="6107396"/>
            <a:ext cx="1271656" cy="294189"/>
          </a:xfrm>
          <a:prstGeom prst="rect">
            <a:avLst/>
          </a:prstGeom>
        </p:spPr>
      </p:pic>
      <p:sp>
        <p:nvSpPr>
          <p:cNvPr id="2" name="Title 1">
            <a:extLst>
              <a:ext uri="{FF2B5EF4-FFF2-40B4-BE49-F238E27FC236}">
                <a16:creationId xmlns:a16="http://schemas.microsoft.com/office/drawing/2014/main" id="{05A239D7-EAD7-E34B-A44B-1BBA46A1FC96}"/>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6630786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 Graphic / Custom Layout">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1A0E25-08AF-2444-BDF7-A5D01C7EAFC4}"/>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 name="Rectangle 6">
            <a:extLst>
              <a:ext uri="{FF2B5EF4-FFF2-40B4-BE49-F238E27FC236}">
                <a16:creationId xmlns:a16="http://schemas.microsoft.com/office/drawing/2014/main" id="{AEFB229A-79EC-F74A-9C79-244EF660FBEF}"/>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 name="Rectangle 7">
            <a:extLst>
              <a:ext uri="{FF2B5EF4-FFF2-40B4-BE49-F238E27FC236}">
                <a16:creationId xmlns:a16="http://schemas.microsoft.com/office/drawing/2014/main" id="{DBBA68D8-F991-9E4A-900F-FCA686C33CCC}"/>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 name="Rectangle 8">
            <a:extLst>
              <a:ext uri="{FF2B5EF4-FFF2-40B4-BE49-F238E27FC236}">
                <a16:creationId xmlns:a16="http://schemas.microsoft.com/office/drawing/2014/main" id="{459529FF-90B4-404F-9760-6681D574C37E}"/>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0" name="Rectangle 9">
            <a:extLst>
              <a:ext uri="{FF2B5EF4-FFF2-40B4-BE49-F238E27FC236}">
                <a16:creationId xmlns:a16="http://schemas.microsoft.com/office/drawing/2014/main" id="{FABEEA2C-D8D1-1F48-8276-1433DAD2C0F6}"/>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1" name="Rectangle 10">
            <a:extLst>
              <a:ext uri="{FF2B5EF4-FFF2-40B4-BE49-F238E27FC236}">
                <a16:creationId xmlns:a16="http://schemas.microsoft.com/office/drawing/2014/main" id="{0CE78836-A1B6-6E47-8BA2-C4BCB32F40F6}"/>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2" name="Rectangle 11">
            <a:extLst>
              <a:ext uri="{FF2B5EF4-FFF2-40B4-BE49-F238E27FC236}">
                <a16:creationId xmlns:a16="http://schemas.microsoft.com/office/drawing/2014/main" id="{054151AB-1C36-8346-88DD-15E8715DBB0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3" name="Rectangle 12">
            <a:extLst>
              <a:ext uri="{FF2B5EF4-FFF2-40B4-BE49-F238E27FC236}">
                <a16:creationId xmlns:a16="http://schemas.microsoft.com/office/drawing/2014/main" id="{0218B337-9B34-454E-AAF4-454837E5F864}"/>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4" name="Rectangle 13">
            <a:extLst>
              <a:ext uri="{FF2B5EF4-FFF2-40B4-BE49-F238E27FC236}">
                <a16:creationId xmlns:a16="http://schemas.microsoft.com/office/drawing/2014/main" id="{7C7DA006-3860-B346-A5F4-BBB7125968A5}"/>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Rectangle 14">
            <a:extLst>
              <a:ext uri="{FF2B5EF4-FFF2-40B4-BE49-F238E27FC236}">
                <a16:creationId xmlns:a16="http://schemas.microsoft.com/office/drawing/2014/main" id="{3C62AC8F-A344-8743-9CEE-DCE2339C3F4A}"/>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6" name="Rectangle 15">
            <a:extLst>
              <a:ext uri="{FF2B5EF4-FFF2-40B4-BE49-F238E27FC236}">
                <a16:creationId xmlns:a16="http://schemas.microsoft.com/office/drawing/2014/main" id="{9714D6E1-1925-D547-B52B-6247CC2DBD46}"/>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7" name="Rectangle 16">
            <a:extLst>
              <a:ext uri="{FF2B5EF4-FFF2-40B4-BE49-F238E27FC236}">
                <a16:creationId xmlns:a16="http://schemas.microsoft.com/office/drawing/2014/main" id="{098F3FD0-4F5A-9842-8721-2664234275E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8" name="Rectangle 17">
            <a:extLst>
              <a:ext uri="{FF2B5EF4-FFF2-40B4-BE49-F238E27FC236}">
                <a16:creationId xmlns:a16="http://schemas.microsoft.com/office/drawing/2014/main" id="{AA570877-28BE-2F47-A6E4-D54FA3CFF191}"/>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 name="Footer Placeholder 3">
            <a:extLst>
              <a:ext uri="{FF2B5EF4-FFF2-40B4-BE49-F238E27FC236}">
                <a16:creationId xmlns:a16="http://schemas.microsoft.com/office/drawing/2014/main" id="{AF8D09C2-161F-F04D-A519-22365EEDEA9F}"/>
              </a:ext>
            </a:extLst>
          </p:cNvPr>
          <p:cNvSpPr>
            <a:spLocks noGrp="1"/>
          </p:cNvSpPr>
          <p:nvPr>
            <p:ph type="ftr" sz="quarter" idx="10"/>
          </p:nvPr>
        </p:nvSpPr>
        <p:spPr/>
        <p:txBody>
          <a:bodyPr/>
          <a:lstStyle>
            <a:lvl1pPr>
              <a:defRPr>
                <a:solidFill>
                  <a:schemeClr val="accent5"/>
                </a:solidFill>
              </a:defRPr>
            </a:lvl1pPr>
          </a:lstStyle>
          <a:p>
            <a:r>
              <a:rPr lang="en-US" dirty="0"/>
              <a:t>© 2022 Barfresh Food Group Inc. All rights reserved.</a:t>
            </a:r>
          </a:p>
        </p:txBody>
      </p:sp>
      <p:sp>
        <p:nvSpPr>
          <p:cNvPr id="19" name="Slide Number Placeholder 18">
            <a:extLst>
              <a:ext uri="{FF2B5EF4-FFF2-40B4-BE49-F238E27FC236}">
                <a16:creationId xmlns:a16="http://schemas.microsoft.com/office/drawing/2014/main" id="{38376B92-352B-C445-B165-35722B4D7C9C}"/>
              </a:ext>
            </a:extLst>
          </p:cNvPr>
          <p:cNvSpPr>
            <a:spLocks noGrp="1"/>
          </p:cNvSpPr>
          <p:nvPr>
            <p:ph type="sldNum" sz="quarter" idx="11"/>
          </p:nvPr>
        </p:nvSpPr>
        <p:spPr/>
        <p:txBody>
          <a:bodyPr/>
          <a:lstStyle>
            <a:lvl1pPr>
              <a:defRPr>
                <a:solidFill>
                  <a:schemeClr val="accent5"/>
                </a:solidFill>
              </a:defRPr>
            </a:lvl1pPr>
          </a:lstStyle>
          <a:p>
            <a:fld id="{EBE024D5-1297-4749-9977-88FDD6D7A05B}" type="slidenum">
              <a:rPr lang="en-US" smtClean="0"/>
              <a:pPr/>
              <a:t>‹#›</a:t>
            </a:fld>
            <a:endParaRPr lang="en-US" dirty="0"/>
          </a:p>
        </p:txBody>
      </p:sp>
      <p:sp>
        <p:nvSpPr>
          <p:cNvPr id="2" name="Title 1">
            <a:extLst>
              <a:ext uri="{FF2B5EF4-FFF2-40B4-BE49-F238E27FC236}">
                <a16:creationId xmlns:a16="http://schemas.microsoft.com/office/drawing/2014/main" id="{DC59C198-2D01-4947-B973-7E6A843EEF13}"/>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6175436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aphic / Custom Layou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5E9790-2E7A-F646-8D92-9B49DF2B9CBC}"/>
              </a:ext>
            </a:extLst>
          </p:cNvPr>
          <p:cNvSpPr>
            <a:spLocks noGrp="1"/>
          </p:cNvSpPr>
          <p:nvPr>
            <p:ph type="ftr" sz="quarter" idx="10"/>
          </p:nvPr>
        </p:nvSpPr>
        <p:spPr/>
        <p:txBody>
          <a:bodyPr/>
          <a:lstStyle/>
          <a:p>
            <a:r>
              <a:rPr lang="en-US" dirty="0"/>
              <a:t>© 2022 Barfresh Food Group Inc. All rights reserved.</a:t>
            </a:r>
          </a:p>
        </p:txBody>
      </p:sp>
      <p:sp>
        <p:nvSpPr>
          <p:cNvPr id="10" name="Slide Number Placeholder 9">
            <a:extLst>
              <a:ext uri="{FF2B5EF4-FFF2-40B4-BE49-F238E27FC236}">
                <a16:creationId xmlns:a16="http://schemas.microsoft.com/office/drawing/2014/main" id="{42A6B6FC-1F10-714B-B1EE-3120A24647C7}"/>
              </a:ext>
            </a:extLst>
          </p:cNvPr>
          <p:cNvSpPr>
            <a:spLocks noGrp="1"/>
          </p:cNvSpPr>
          <p:nvPr>
            <p:ph type="sldNum" sz="quarter" idx="11"/>
          </p:nvPr>
        </p:nvSpPr>
        <p:spPr/>
        <p:txBody>
          <a:bodyPr/>
          <a:lstStyle/>
          <a:p>
            <a:fld id="{EBE024D5-1297-4749-9977-88FDD6D7A05B}" type="slidenum">
              <a:rPr lang="en-US" smtClean="0"/>
              <a:t>‹#›</a:t>
            </a:fld>
            <a:endParaRPr lang="en-US" dirty="0"/>
          </a:p>
        </p:txBody>
      </p:sp>
      <p:sp>
        <p:nvSpPr>
          <p:cNvPr id="4" name="Rectangle 3">
            <a:extLst>
              <a:ext uri="{FF2B5EF4-FFF2-40B4-BE49-F238E27FC236}">
                <a16:creationId xmlns:a16="http://schemas.microsoft.com/office/drawing/2014/main" id="{C4E581A6-0B5C-7644-B945-ED924B39B7BA}"/>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 name="Rectangle 4">
            <a:extLst>
              <a:ext uri="{FF2B5EF4-FFF2-40B4-BE49-F238E27FC236}">
                <a16:creationId xmlns:a16="http://schemas.microsoft.com/office/drawing/2014/main" id="{EC799EDB-3277-C346-8B79-EC83CDE0FFBD}"/>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 name="Rectangle 5">
            <a:extLst>
              <a:ext uri="{FF2B5EF4-FFF2-40B4-BE49-F238E27FC236}">
                <a16:creationId xmlns:a16="http://schemas.microsoft.com/office/drawing/2014/main" id="{5C814928-457F-A44F-8FEC-8687E7009A8C}"/>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 name="Rectangle 6">
            <a:extLst>
              <a:ext uri="{FF2B5EF4-FFF2-40B4-BE49-F238E27FC236}">
                <a16:creationId xmlns:a16="http://schemas.microsoft.com/office/drawing/2014/main" id="{63ABB14F-A42D-B648-9062-A24122CDD6E0}"/>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 name="Rectangle 7">
            <a:extLst>
              <a:ext uri="{FF2B5EF4-FFF2-40B4-BE49-F238E27FC236}">
                <a16:creationId xmlns:a16="http://schemas.microsoft.com/office/drawing/2014/main" id="{B3DE8BD7-895A-AE49-B626-B1B9832D28F9}"/>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 name="Rectangle 8">
            <a:extLst>
              <a:ext uri="{FF2B5EF4-FFF2-40B4-BE49-F238E27FC236}">
                <a16:creationId xmlns:a16="http://schemas.microsoft.com/office/drawing/2014/main" id="{C6F41F61-62A8-9148-8D6E-FEBD930EF486}"/>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1" name="Rectangle 10">
            <a:extLst>
              <a:ext uri="{FF2B5EF4-FFF2-40B4-BE49-F238E27FC236}">
                <a16:creationId xmlns:a16="http://schemas.microsoft.com/office/drawing/2014/main" id="{D3F6C7E2-B54D-274F-A7B1-7B548EE40C77}"/>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2" name="Rectangle 11">
            <a:extLst>
              <a:ext uri="{FF2B5EF4-FFF2-40B4-BE49-F238E27FC236}">
                <a16:creationId xmlns:a16="http://schemas.microsoft.com/office/drawing/2014/main" id="{FCE2F3BA-352E-1D4A-A2BB-D63467E5DC9E}"/>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3" name="Rectangle 12">
            <a:extLst>
              <a:ext uri="{FF2B5EF4-FFF2-40B4-BE49-F238E27FC236}">
                <a16:creationId xmlns:a16="http://schemas.microsoft.com/office/drawing/2014/main" id="{CBB93729-7DCA-8544-B271-D0B9EE6AE3AD}"/>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4" name="Rectangle 13">
            <a:extLst>
              <a:ext uri="{FF2B5EF4-FFF2-40B4-BE49-F238E27FC236}">
                <a16:creationId xmlns:a16="http://schemas.microsoft.com/office/drawing/2014/main" id="{931DAA2E-47DC-CE4D-847E-68B2DEEE3665}"/>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Rectangle 14">
            <a:extLst>
              <a:ext uri="{FF2B5EF4-FFF2-40B4-BE49-F238E27FC236}">
                <a16:creationId xmlns:a16="http://schemas.microsoft.com/office/drawing/2014/main" id="{0CBE6026-13A4-8C4A-99A4-DF2050AA3FA2}"/>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6" name="Rectangle 15">
            <a:extLst>
              <a:ext uri="{FF2B5EF4-FFF2-40B4-BE49-F238E27FC236}">
                <a16:creationId xmlns:a16="http://schemas.microsoft.com/office/drawing/2014/main" id="{1118B19D-A469-1D41-B26D-EFCB4E970240}"/>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7" name="Rectangle 16">
            <a:extLst>
              <a:ext uri="{FF2B5EF4-FFF2-40B4-BE49-F238E27FC236}">
                <a16:creationId xmlns:a16="http://schemas.microsoft.com/office/drawing/2014/main" id="{B7A1FD71-54D1-0247-8A83-EE5C5CA62092}"/>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Tree>
    <p:extLst>
      <p:ext uri="{BB962C8B-B14F-4D97-AF65-F5344CB8AC3E}">
        <p14:creationId xmlns:p14="http://schemas.microsoft.com/office/powerpoint/2010/main" val="380748830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 Full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FF95805-C577-6440-93E0-0FA0F500A2C5}"/>
              </a:ext>
            </a:extLst>
          </p:cNvPr>
          <p:cNvSpPr>
            <a:spLocks noGrp="1"/>
          </p:cNvSpPr>
          <p:nvPr>
            <p:ph type="pic" sz="quarter" idx="15"/>
          </p:nvPr>
        </p:nvSpPr>
        <p:spPr>
          <a:xfrm>
            <a:off x="0" y="-2"/>
            <a:ext cx="12192000" cy="6858002"/>
          </a:xfrm>
          <a:prstGeom prst="rect">
            <a:avLst/>
          </a:prstGeom>
          <a:solidFill>
            <a:srgbClr val="F0F1F1"/>
          </a:solidFill>
        </p:spPr>
        <p:txBody>
          <a:bodyPr numCol="1" anchor="ctr"/>
          <a:lstStyle>
            <a:lvl1pPr algn="ctr">
              <a:defRPr b="0" i="0">
                <a:latin typeface="Avenir Roman" panose="02000503020000020003" pitchFamily="2" charset="0"/>
              </a:defRPr>
            </a:lvl1pPr>
          </a:lstStyle>
          <a:p>
            <a:r>
              <a:rPr lang="en-US" dirty="0"/>
              <a:t>Click icon to add picture</a:t>
            </a:r>
          </a:p>
        </p:txBody>
      </p:sp>
      <p:sp>
        <p:nvSpPr>
          <p:cNvPr id="7" name="Footer Placeholder 6">
            <a:extLst>
              <a:ext uri="{FF2B5EF4-FFF2-40B4-BE49-F238E27FC236}">
                <a16:creationId xmlns:a16="http://schemas.microsoft.com/office/drawing/2014/main" id="{5E1240BF-20B3-D042-AE2A-2F36E57EADA7}"/>
              </a:ext>
            </a:extLst>
          </p:cNvPr>
          <p:cNvSpPr>
            <a:spLocks noGrp="1"/>
          </p:cNvSpPr>
          <p:nvPr>
            <p:ph type="ftr" sz="quarter" idx="16"/>
          </p:nvPr>
        </p:nvSpPr>
        <p:spPr/>
        <p:txBody>
          <a:bodyPr/>
          <a:lstStyle>
            <a:lvl1pPr>
              <a:defRPr>
                <a:solidFill>
                  <a:schemeClr val="bg1"/>
                </a:solidFill>
              </a:defRPr>
            </a:lvl1pPr>
          </a:lstStyle>
          <a:p>
            <a:r>
              <a:rPr lang="en-US" dirty="0"/>
              <a:t>© 2022 Barfresh Food Group Inc. All rights reserved.</a:t>
            </a:r>
          </a:p>
        </p:txBody>
      </p:sp>
      <p:sp>
        <p:nvSpPr>
          <p:cNvPr id="8" name="Slide Number Placeholder 7">
            <a:extLst>
              <a:ext uri="{FF2B5EF4-FFF2-40B4-BE49-F238E27FC236}">
                <a16:creationId xmlns:a16="http://schemas.microsoft.com/office/drawing/2014/main" id="{62532BA6-742E-4649-81C9-61F420D32A98}"/>
              </a:ext>
            </a:extLst>
          </p:cNvPr>
          <p:cNvSpPr>
            <a:spLocks noGrp="1"/>
          </p:cNvSpPr>
          <p:nvPr>
            <p:ph type="sldNum" sz="quarter" idx="17"/>
          </p:nvPr>
        </p:nvSpPr>
        <p:spPr/>
        <p:txBody>
          <a:bodyPr/>
          <a:lstStyle>
            <a:lvl1pPr>
              <a:defRPr>
                <a:solidFill>
                  <a:schemeClr val="bg1"/>
                </a:solidFill>
              </a:defRPr>
            </a:lvl1pPr>
          </a:lstStyle>
          <a:p>
            <a:fld id="{EBE024D5-1297-4749-9977-88FDD6D7A05B}" type="slidenum">
              <a:rPr lang="en-US" smtClean="0"/>
              <a:pPr/>
              <a:t>‹#›</a:t>
            </a:fld>
            <a:endParaRPr lang="en-US" dirty="0"/>
          </a:p>
        </p:txBody>
      </p:sp>
      <p:sp>
        <p:nvSpPr>
          <p:cNvPr id="2" name="Title 1">
            <a:extLst>
              <a:ext uri="{FF2B5EF4-FFF2-40B4-BE49-F238E27FC236}">
                <a16:creationId xmlns:a16="http://schemas.microsoft.com/office/drawing/2014/main" id="{07B044EF-3A3C-1947-8082-8668EA6A1BD3}"/>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814470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w Photo in the Back">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3179FA-3F1B-7D45-A90F-7D3FA3BECE04}"/>
              </a:ext>
            </a:extLst>
          </p:cNvPr>
          <p:cNvSpPr>
            <a:spLocks noGrp="1"/>
          </p:cNvSpPr>
          <p:nvPr>
            <p:ph type="pic" sz="quarter" idx="10"/>
          </p:nvPr>
        </p:nvSpPr>
        <p:spPr>
          <a:xfrm>
            <a:off x="0" y="0"/>
            <a:ext cx="12192000" cy="6858000"/>
          </a:xfrm>
          <a:solidFill>
            <a:schemeClr val="bg1">
              <a:lumMod val="95000"/>
            </a:schemeClr>
          </a:solidFill>
        </p:spPr>
        <p:txBody>
          <a:bodyPr/>
          <a:lstStyle/>
          <a:p>
            <a:endParaRPr lang="en-US" dirty="0"/>
          </a:p>
        </p:txBody>
      </p:sp>
      <p:sp>
        <p:nvSpPr>
          <p:cNvPr id="364" name="Title Text"/>
          <p:cNvSpPr txBox="1">
            <a:spLocks noGrp="1"/>
          </p:cNvSpPr>
          <p:nvPr>
            <p:ph type="title"/>
          </p:nvPr>
        </p:nvSpPr>
        <p:spPr>
          <a:xfrm>
            <a:off x="457199" y="1306705"/>
            <a:ext cx="6252295" cy="3535118"/>
          </a:xfrm>
          <a:prstGeom prst="rect">
            <a:avLst/>
          </a:prstGeom>
        </p:spPr>
        <p:txBody>
          <a:bodyPr anchor="t"/>
          <a:lstStyle>
            <a:lvl1pPr>
              <a:lnSpc>
                <a:spcPct val="80000"/>
              </a:lnSpc>
              <a:defRPr sz="5600" spc="-112">
                <a:solidFill>
                  <a:schemeClr val="accent3"/>
                </a:solidFill>
                <a:latin typeface="Espa" panose="02000506000000020004" pitchFamily="2" charset="0"/>
              </a:defRPr>
            </a:lvl1pPr>
          </a:lstStyle>
          <a:p>
            <a:r>
              <a:rPr lang="en-US" dirty="0"/>
              <a:t>Click to edit Master title style</a:t>
            </a:r>
            <a:endParaRPr dirty="0"/>
          </a:p>
        </p:txBody>
      </p:sp>
      <p:sp>
        <p:nvSpPr>
          <p:cNvPr id="365" name="Body Level One…"/>
          <p:cNvSpPr txBox="1">
            <a:spLocks noGrp="1"/>
          </p:cNvSpPr>
          <p:nvPr>
            <p:ph type="body" sz="quarter" idx="1" hasCustomPrompt="1"/>
          </p:nvPr>
        </p:nvSpPr>
        <p:spPr>
          <a:xfrm>
            <a:off x="457200" y="5751576"/>
            <a:ext cx="6252294" cy="584200"/>
          </a:xfrm>
          <a:prstGeom prst="rect">
            <a:avLst/>
          </a:prstGeom>
        </p:spPr>
        <p:txBody>
          <a:bodyPr numCol="1" spcCol="38100" anchor="b"/>
          <a:lstStyle>
            <a:lvl1pPr>
              <a:lnSpc>
                <a:spcPct val="100000"/>
              </a:lnSpc>
              <a:spcBef>
                <a:spcPts val="0"/>
              </a:spcBef>
              <a:buFontTx/>
              <a:buNone/>
              <a:defRPr sz="1800" b="0" i="0" spc="-18">
                <a:solidFill>
                  <a:schemeClr val="accent2"/>
                </a:solidFill>
                <a:latin typeface="Avenir Medium" panose="02000503020000020003" pitchFamily="2" charset="0"/>
              </a:defRPr>
            </a:lvl1pPr>
            <a:lvl2pPr marL="0" indent="0">
              <a:lnSpc>
                <a:spcPct val="100000"/>
              </a:lnSpc>
              <a:spcBef>
                <a:spcPts val="0"/>
              </a:spcBef>
              <a:buSzTx/>
              <a:buFontTx/>
              <a:buNone/>
              <a:defRPr sz="1800" b="0" i="0" spc="-18">
                <a:solidFill>
                  <a:schemeClr val="accent2"/>
                </a:solidFill>
                <a:latin typeface="Avenir Medium" panose="02000503020000020003" pitchFamily="2" charset="0"/>
              </a:defRPr>
            </a:lvl2pPr>
            <a:lvl3pPr marL="0" indent="0">
              <a:lnSpc>
                <a:spcPct val="100000"/>
              </a:lnSpc>
              <a:spcBef>
                <a:spcPts val="0"/>
              </a:spcBef>
              <a:buSzTx/>
              <a:buNone/>
              <a:defRPr sz="1800" spc="-18">
                <a:solidFill>
                  <a:srgbClr val="C1FAF2"/>
                </a:solidFill>
              </a:defRPr>
            </a:lvl3pPr>
            <a:lvl4pPr marL="0" indent="0">
              <a:lnSpc>
                <a:spcPct val="100000"/>
              </a:lnSpc>
              <a:spcBef>
                <a:spcPts val="0"/>
              </a:spcBef>
              <a:buClrTx/>
              <a:buSzTx/>
              <a:buNone/>
              <a:defRPr sz="1800" spc="-18">
                <a:solidFill>
                  <a:srgbClr val="C1FAF2"/>
                </a:solidFill>
              </a:defRPr>
            </a:lvl4pPr>
            <a:lvl5pPr marL="0" indent="0">
              <a:lnSpc>
                <a:spcPct val="100000"/>
              </a:lnSpc>
              <a:spcBef>
                <a:spcPts val="0"/>
              </a:spcBef>
              <a:buClrTx/>
              <a:buSzTx/>
              <a:buNone/>
              <a:defRPr sz="1800" spc="-18">
                <a:solidFill>
                  <a:srgbClr val="C1FAF2"/>
                </a:solidFill>
              </a:defRPr>
            </a:lvl5pPr>
          </a:lstStyle>
          <a:p>
            <a:r>
              <a:rPr dirty="0"/>
              <a:t>Body Level One</a:t>
            </a:r>
          </a:p>
          <a:p>
            <a:pPr lvl="1"/>
            <a:r>
              <a:rPr dirty="0"/>
              <a:t>Body Level Two</a:t>
            </a:r>
          </a:p>
        </p:txBody>
      </p:sp>
      <p:sp>
        <p:nvSpPr>
          <p:cNvPr id="52" name="Rectangle 51">
            <a:extLst>
              <a:ext uri="{FF2B5EF4-FFF2-40B4-BE49-F238E27FC236}">
                <a16:creationId xmlns:a16="http://schemas.microsoft.com/office/drawing/2014/main" id="{665FE10B-2AB6-7042-BCB7-EAB565D93164}"/>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4" name="Rectangle 53">
            <a:extLst>
              <a:ext uri="{FF2B5EF4-FFF2-40B4-BE49-F238E27FC236}">
                <a16:creationId xmlns:a16="http://schemas.microsoft.com/office/drawing/2014/main" id="{40521F85-F0A6-4A41-BDD2-8B8D7E0AC1A6}"/>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6" name="Rectangle 55">
            <a:extLst>
              <a:ext uri="{FF2B5EF4-FFF2-40B4-BE49-F238E27FC236}">
                <a16:creationId xmlns:a16="http://schemas.microsoft.com/office/drawing/2014/main" id="{6BA4F461-8D03-AF4C-80C3-173467A435A4}"/>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9" name="Rectangle 58">
            <a:extLst>
              <a:ext uri="{FF2B5EF4-FFF2-40B4-BE49-F238E27FC236}">
                <a16:creationId xmlns:a16="http://schemas.microsoft.com/office/drawing/2014/main" id="{B31C3D33-490A-A346-9FB6-DF8AEA6F9926}"/>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0" name="Rectangle 59">
            <a:extLst>
              <a:ext uri="{FF2B5EF4-FFF2-40B4-BE49-F238E27FC236}">
                <a16:creationId xmlns:a16="http://schemas.microsoft.com/office/drawing/2014/main" id="{081F3BBE-F4EB-A049-A8DC-6001CF61EE19}"/>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2" name="Rectangle 61">
            <a:extLst>
              <a:ext uri="{FF2B5EF4-FFF2-40B4-BE49-F238E27FC236}">
                <a16:creationId xmlns:a16="http://schemas.microsoft.com/office/drawing/2014/main" id="{802AE12C-50F4-B548-BE75-0137863BB80B}"/>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4" name="Rectangle 63">
            <a:extLst>
              <a:ext uri="{FF2B5EF4-FFF2-40B4-BE49-F238E27FC236}">
                <a16:creationId xmlns:a16="http://schemas.microsoft.com/office/drawing/2014/main" id="{18CDC57D-33EA-EC4B-A242-235FAC94920D}"/>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6" name="Rectangle 65">
            <a:extLst>
              <a:ext uri="{FF2B5EF4-FFF2-40B4-BE49-F238E27FC236}">
                <a16:creationId xmlns:a16="http://schemas.microsoft.com/office/drawing/2014/main" id="{1E0F1C44-927B-9C4F-8CF5-EF23C5719DC8}"/>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8" name="Rectangle 67">
            <a:extLst>
              <a:ext uri="{FF2B5EF4-FFF2-40B4-BE49-F238E27FC236}">
                <a16:creationId xmlns:a16="http://schemas.microsoft.com/office/drawing/2014/main" id="{51DB27F4-F2D4-C44E-8276-220398081F96}"/>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0" name="Rectangle 69">
            <a:extLst>
              <a:ext uri="{FF2B5EF4-FFF2-40B4-BE49-F238E27FC236}">
                <a16:creationId xmlns:a16="http://schemas.microsoft.com/office/drawing/2014/main" id="{38D0327D-54F7-1444-9DAA-81F52EF3873D}"/>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2" name="Rectangle 71">
            <a:extLst>
              <a:ext uri="{FF2B5EF4-FFF2-40B4-BE49-F238E27FC236}">
                <a16:creationId xmlns:a16="http://schemas.microsoft.com/office/drawing/2014/main" id="{A3F5C1D1-24DE-C441-BD74-432BDA86252F}"/>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4" name="Rectangle 73">
            <a:extLst>
              <a:ext uri="{FF2B5EF4-FFF2-40B4-BE49-F238E27FC236}">
                <a16:creationId xmlns:a16="http://schemas.microsoft.com/office/drawing/2014/main" id="{8FF9C6B3-3F23-2E43-B51F-6FA0E475AAE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9" name="Rectangle 88">
            <a:extLst>
              <a:ext uri="{FF2B5EF4-FFF2-40B4-BE49-F238E27FC236}">
                <a16:creationId xmlns:a16="http://schemas.microsoft.com/office/drawing/2014/main" id="{9C0B0532-21ED-9140-979C-8C1CD976FEAB}"/>
              </a:ext>
            </a:extLst>
          </p:cNvPr>
          <p:cNvSpPr/>
          <p:nvPr userDrawn="1"/>
        </p:nvSpPr>
        <p:spPr>
          <a:xfrm>
            <a:off x="0" y="1713873"/>
            <a:ext cx="457200" cy="1719072"/>
          </a:xfrm>
          <a:prstGeom prst="rect">
            <a:avLst/>
          </a:prstGeom>
          <a:solidFill>
            <a:schemeClr val="bg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1" name="Rectangle 90">
            <a:extLst>
              <a:ext uri="{FF2B5EF4-FFF2-40B4-BE49-F238E27FC236}">
                <a16:creationId xmlns:a16="http://schemas.microsoft.com/office/drawing/2014/main" id="{D2DC5F30-B2BB-9749-B4A2-5F20DB55194D}"/>
              </a:ext>
            </a:extLst>
          </p:cNvPr>
          <p:cNvSpPr/>
          <p:nvPr userDrawn="1"/>
        </p:nvSpPr>
        <p:spPr>
          <a:xfrm>
            <a:off x="0" y="5141620"/>
            <a:ext cx="457200" cy="1716380"/>
          </a:xfrm>
          <a:prstGeom prst="rect">
            <a:avLst/>
          </a:prstGeom>
          <a:solidFill>
            <a:schemeClr val="bg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3" name="Rectangle 92">
            <a:extLst>
              <a:ext uri="{FF2B5EF4-FFF2-40B4-BE49-F238E27FC236}">
                <a16:creationId xmlns:a16="http://schemas.microsoft.com/office/drawing/2014/main" id="{78CA8779-52D6-2B49-974A-B19C9370169B}"/>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3" name="Picture 2">
            <a:extLst>
              <a:ext uri="{FF2B5EF4-FFF2-40B4-BE49-F238E27FC236}">
                <a16:creationId xmlns:a16="http://schemas.microsoft.com/office/drawing/2014/main" id="{3EF57BBE-D856-4145-BDFF-0E1823F5F3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30009" y="750623"/>
            <a:ext cx="5083494" cy="5585153"/>
          </a:xfrm>
          <a:prstGeom prst="rect">
            <a:avLst/>
          </a:prstGeom>
        </p:spPr>
      </p:pic>
    </p:spTree>
    <p:extLst>
      <p:ext uri="{BB962C8B-B14F-4D97-AF65-F5344CB8AC3E}">
        <p14:creationId xmlns:p14="http://schemas.microsoft.com/office/powerpoint/2010/main" val="80103025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FF95805-C577-6440-93E0-0FA0F500A2C5}"/>
              </a:ext>
            </a:extLst>
          </p:cNvPr>
          <p:cNvSpPr>
            <a:spLocks noGrp="1"/>
          </p:cNvSpPr>
          <p:nvPr>
            <p:ph type="pic" sz="quarter" idx="15"/>
          </p:nvPr>
        </p:nvSpPr>
        <p:spPr>
          <a:xfrm>
            <a:off x="0" y="-2"/>
            <a:ext cx="12192000" cy="6858002"/>
          </a:xfrm>
          <a:prstGeom prst="rect">
            <a:avLst/>
          </a:prstGeom>
          <a:solidFill>
            <a:srgbClr val="F0F1F1"/>
          </a:solidFill>
        </p:spPr>
        <p:txBody>
          <a:bodyPr numCol="1" anchor="ctr"/>
          <a:lstStyle>
            <a:lvl1pPr algn="ctr">
              <a:defRPr b="1" i="0">
                <a:latin typeface="Avenir Black" panose="02000503020000020003" pitchFamily="2" charset="0"/>
              </a:defRPr>
            </a:lvl1pPr>
          </a:lstStyle>
          <a:p>
            <a:r>
              <a:rPr lang="en-US" dirty="0"/>
              <a:t>Click icon to add picture</a:t>
            </a:r>
          </a:p>
        </p:txBody>
      </p:sp>
      <p:sp>
        <p:nvSpPr>
          <p:cNvPr id="3" name="Footer Placeholder 2">
            <a:extLst>
              <a:ext uri="{FF2B5EF4-FFF2-40B4-BE49-F238E27FC236}">
                <a16:creationId xmlns:a16="http://schemas.microsoft.com/office/drawing/2014/main" id="{394804C6-308F-1843-8375-F9D59DE0EE85}"/>
              </a:ext>
            </a:extLst>
          </p:cNvPr>
          <p:cNvSpPr>
            <a:spLocks noGrp="1"/>
          </p:cNvSpPr>
          <p:nvPr>
            <p:ph type="ftr" sz="quarter" idx="16"/>
          </p:nvPr>
        </p:nvSpPr>
        <p:spPr/>
        <p:txBody>
          <a:bodyPr/>
          <a:lstStyle>
            <a:lvl1pPr>
              <a:defRPr>
                <a:solidFill>
                  <a:schemeClr val="bg1"/>
                </a:solidFill>
              </a:defRPr>
            </a:lvl1p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BD76B19F-D4E5-4D4C-94A4-65E1842B3E2B}"/>
              </a:ext>
            </a:extLst>
          </p:cNvPr>
          <p:cNvSpPr>
            <a:spLocks noGrp="1"/>
          </p:cNvSpPr>
          <p:nvPr>
            <p:ph type="sldNum" sz="quarter" idx="17"/>
          </p:nvPr>
        </p:nvSpPr>
        <p:spPr/>
        <p:txBody>
          <a:bodyPr/>
          <a:lstStyle>
            <a:lvl1pPr>
              <a:defRPr>
                <a:solidFill>
                  <a:schemeClr val="bg1"/>
                </a:solidFill>
              </a:defRPr>
            </a:lvl1pPr>
          </a:lstStyle>
          <a:p>
            <a:fld id="{EBE024D5-1297-4749-9977-88FDD6D7A05B}" type="slidenum">
              <a:rPr lang="en-US" smtClean="0"/>
              <a:pPr/>
              <a:t>‹#›</a:t>
            </a:fld>
            <a:endParaRPr lang="en-US" dirty="0"/>
          </a:p>
        </p:txBody>
      </p:sp>
    </p:spTree>
    <p:extLst>
      <p:ext uri="{BB962C8B-B14F-4D97-AF65-F5344CB8AC3E}">
        <p14:creationId xmlns:p14="http://schemas.microsoft.com/office/powerpoint/2010/main" val="301105846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ogo / Cap Slide">
    <p:bg>
      <p:bgPr>
        <a:solidFill>
          <a:schemeClr val="accent5"/>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CE96FC-2E17-C846-8217-46D63D4B8FB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54291" y="2084287"/>
            <a:ext cx="4173055" cy="4584870"/>
          </a:xfrm>
          <a:prstGeom prst="rect">
            <a:avLst/>
          </a:prstGeom>
        </p:spPr>
      </p:pic>
      <p:sp>
        <p:nvSpPr>
          <p:cNvPr id="2" name="Title 1">
            <a:extLst>
              <a:ext uri="{FF2B5EF4-FFF2-40B4-BE49-F238E27FC236}">
                <a16:creationId xmlns:a16="http://schemas.microsoft.com/office/drawing/2014/main" id="{25C3CCC3-07D6-2F4A-B397-72BDE4A71ECC}"/>
              </a:ext>
            </a:extLst>
          </p:cNvPr>
          <p:cNvSpPr>
            <a:spLocks noGrp="1"/>
          </p:cNvSpPr>
          <p:nvPr>
            <p:ph type="title"/>
          </p:nvPr>
        </p:nvSpPr>
        <p:spPr>
          <a:xfrm>
            <a:off x="457200" y="1324035"/>
            <a:ext cx="6426200" cy="914400"/>
          </a:xfrm>
        </p:spPr>
        <p:txBody>
          <a:bodyPr/>
          <a:lstStyle>
            <a:lvl1pPr>
              <a:defRPr sz="5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4847001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3847-08FE-4747-B750-19AE86264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0C5903-71EA-4557-9AFB-B1A64A2601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478A93-A040-4B48-AC5A-9E084DC921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6A1708D-92E4-4B3A-8C47-8FEEA2F2C6C5}"/>
              </a:ext>
            </a:extLst>
          </p:cNvPr>
          <p:cNvSpPr>
            <a:spLocks noGrp="1"/>
          </p:cNvSpPr>
          <p:nvPr>
            <p:ph type="ftr" sz="quarter" idx="11"/>
          </p:nvPr>
        </p:nvSpPr>
        <p:spPr/>
        <p:txBody>
          <a:body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D0196B2A-B236-4831-A636-3880A84CC057}"/>
              </a:ext>
            </a:extLst>
          </p:cNvPr>
          <p:cNvSpPr>
            <a:spLocks noGrp="1"/>
          </p:cNvSpPr>
          <p:nvPr>
            <p:ph type="sldNum" sz="quarter" idx="12"/>
          </p:nvPr>
        </p:nvSpPr>
        <p:spPr/>
        <p:txBody>
          <a:bodyPr/>
          <a:lstStyle/>
          <a:p>
            <a:fld id="{0A066871-53C7-4133-9AC0-0195B6BC0664}" type="slidenum">
              <a:rPr lang="en-US" smtClean="0"/>
              <a:t>‹#›</a:t>
            </a:fld>
            <a:endParaRPr lang="en-US" dirty="0"/>
          </a:p>
        </p:txBody>
      </p:sp>
    </p:spTree>
    <p:extLst>
      <p:ext uri="{BB962C8B-B14F-4D97-AF65-F5344CB8AC3E}">
        <p14:creationId xmlns:p14="http://schemas.microsoft.com/office/powerpoint/2010/main" val="314340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Main Title w Photo in the Back logo with white circle">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3179FA-3F1B-7D45-A90F-7D3FA3BECE04}"/>
              </a:ext>
            </a:extLst>
          </p:cNvPr>
          <p:cNvSpPr>
            <a:spLocks noGrp="1"/>
          </p:cNvSpPr>
          <p:nvPr>
            <p:ph type="pic" sz="quarter" idx="10"/>
          </p:nvPr>
        </p:nvSpPr>
        <p:spPr>
          <a:xfrm>
            <a:off x="0" y="0"/>
            <a:ext cx="12192000" cy="6858000"/>
          </a:xfrm>
          <a:solidFill>
            <a:schemeClr val="bg1">
              <a:lumMod val="95000"/>
            </a:schemeClr>
          </a:solidFill>
        </p:spPr>
        <p:txBody>
          <a:bodyPr/>
          <a:lstStyle/>
          <a:p>
            <a:endParaRPr lang="en-US" dirty="0"/>
          </a:p>
        </p:txBody>
      </p:sp>
      <p:sp>
        <p:nvSpPr>
          <p:cNvPr id="6" name="Oval 5">
            <a:extLst>
              <a:ext uri="{FF2B5EF4-FFF2-40B4-BE49-F238E27FC236}">
                <a16:creationId xmlns:a16="http://schemas.microsoft.com/office/drawing/2014/main" id="{0E52F221-5B75-2049-8F88-0A4FA8961E3D}"/>
              </a:ext>
            </a:extLst>
          </p:cNvPr>
          <p:cNvSpPr/>
          <p:nvPr userDrawn="1"/>
        </p:nvSpPr>
        <p:spPr>
          <a:xfrm>
            <a:off x="6709495" y="1062753"/>
            <a:ext cx="4740384" cy="4740384"/>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64" name="Title Text"/>
          <p:cNvSpPr txBox="1">
            <a:spLocks noGrp="1"/>
          </p:cNvSpPr>
          <p:nvPr>
            <p:ph type="title"/>
          </p:nvPr>
        </p:nvSpPr>
        <p:spPr>
          <a:xfrm>
            <a:off x="457199" y="1306705"/>
            <a:ext cx="5638801" cy="3535118"/>
          </a:xfrm>
          <a:prstGeom prst="rect">
            <a:avLst/>
          </a:prstGeom>
        </p:spPr>
        <p:txBody>
          <a:bodyPr anchor="t"/>
          <a:lstStyle>
            <a:lvl1pPr>
              <a:lnSpc>
                <a:spcPct val="80000"/>
              </a:lnSpc>
              <a:defRPr sz="5600" spc="-112">
                <a:solidFill>
                  <a:schemeClr val="accent3"/>
                </a:solidFill>
                <a:latin typeface="Espa" panose="02000506000000020004" pitchFamily="2" charset="0"/>
              </a:defRPr>
            </a:lvl1pPr>
          </a:lstStyle>
          <a:p>
            <a:r>
              <a:rPr lang="en-US" dirty="0"/>
              <a:t>Click to edit Master title style</a:t>
            </a:r>
            <a:endParaRPr dirty="0"/>
          </a:p>
        </p:txBody>
      </p:sp>
      <p:sp>
        <p:nvSpPr>
          <p:cNvPr id="365" name="Body Level One…"/>
          <p:cNvSpPr txBox="1">
            <a:spLocks noGrp="1"/>
          </p:cNvSpPr>
          <p:nvPr>
            <p:ph type="body" sz="quarter" idx="1" hasCustomPrompt="1"/>
          </p:nvPr>
        </p:nvSpPr>
        <p:spPr>
          <a:xfrm>
            <a:off x="457200" y="5751576"/>
            <a:ext cx="6252294" cy="584200"/>
          </a:xfrm>
          <a:prstGeom prst="rect">
            <a:avLst/>
          </a:prstGeom>
        </p:spPr>
        <p:txBody>
          <a:bodyPr numCol="1" spcCol="38100" anchor="b"/>
          <a:lstStyle>
            <a:lvl1pPr>
              <a:lnSpc>
                <a:spcPct val="100000"/>
              </a:lnSpc>
              <a:spcBef>
                <a:spcPts val="0"/>
              </a:spcBef>
              <a:buFontTx/>
              <a:buNone/>
              <a:defRPr sz="1800" b="0" i="0" spc="-18">
                <a:solidFill>
                  <a:schemeClr val="accent2"/>
                </a:solidFill>
                <a:latin typeface="Avenir Medium" panose="02000503020000020003" pitchFamily="2" charset="0"/>
              </a:defRPr>
            </a:lvl1pPr>
            <a:lvl2pPr marL="0" indent="0">
              <a:lnSpc>
                <a:spcPct val="100000"/>
              </a:lnSpc>
              <a:spcBef>
                <a:spcPts val="0"/>
              </a:spcBef>
              <a:buSzTx/>
              <a:buFontTx/>
              <a:buNone/>
              <a:defRPr sz="1800" b="0" i="0" spc="-18">
                <a:solidFill>
                  <a:schemeClr val="accent2"/>
                </a:solidFill>
                <a:latin typeface="Avenir Medium" panose="02000503020000020003" pitchFamily="2" charset="0"/>
              </a:defRPr>
            </a:lvl2pPr>
            <a:lvl3pPr marL="0" indent="0">
              <a:lnSpc>
                <a:spcPct val="100000"/>
              </a:lnSpc>
              <a:spcBef>
                <a:spcPts val="0"/>
              </a:spcBef>
              <a:buSzTx/>
              <a:buNone/>
              <a:defRPr sz="1800" spc="-18">
                <a:solidFill>
                  <a:srgbClr val="C1FAF2"/>
                </a:solidFill>
              </a:defRPr>
            </a:lvl3pPr>
            <a:lvl4pPr marL="0" indent="0">
              <a:lnSpc>
                <a:spcPct val="100000"/>
              </a:lnSpc>
              <a:spcBef>
                <a:spcPts val="0"/>
              </a:spcBef>
              <a:buClrTx/>
              <a:buSzTx/>
              <a:buNone/>
              <a:defRPr sz="1800" spc="-18">
                <a:solidFill>
                  <a:srgbClr val="C1FAF2"/>
                </a:solidFill>
              </a:defRPr>
            </a:lvl4pPr>
            <a:lvl5pPr marL="0" indent="0">
              <a:lnSpc>
                <a:spcPct val="100000"/>
              </a:lnSpc>
              <a:spcBef>
                <a:spcPts val="0"/>
              </a:spcBef>
              <a:buClrTx/>
              <a:buSzTx/>
              <a:buNone/>
              <a:defRPr sz="1800" spc="-18">
                <a:solidFill>
                  <a:srgbClr val="C1FAF2"/>
                </a:solidFill>
              </a:defRPr>
            </a:lvl5pPr>
          </a:lstStyle>
          <a:p>
            <a:r>
              <a:rPr dirty="0"/>
              <a:t>Body Level One</a:t>
            </a:r>
          </a:p>
          <a:p>
            <a:pPr lvl="1"/>
            <a:r>
              <a:rPr dirty="0"/>
              <a:t>Body Level Two</a:t>
            </a:r>
          </a:p>
        </p:txBody>
      </p:sp>
      <p:sp>
        <p:nvSpPr>
          <p:cNvPr id="52" name="Rectangle 51">
            <a:extLst>
              <a:ext uri="{FF2B5EF4-FFF2-40B4-BE49-F238E27FC236}">
                <a16:creationId xmlns:a16="http://schemas.microsoft.com/office/drawing/2014/main" id="{665FE10B-2AB6-7042-BCB7-EAB565D93164}"/>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4" name="Rectangle 53">
            <a:extLst>
              <a:ext uri="{FF2B5EF4-FFF2-40B4-BE49-F238E27FC236}">
                <a16:creationId xmlns:a16="http://schemas.microsoft.com/office/drawing/2014/main" id="{40521F85-F0A6-4A41-BDD2-8B8D7E0AC1A6}"/>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6" name="Rectangle 55">
            <a:extLst>
              <a:ext uri="{FF2B5EF4-FFF2-40B4-BE49-F238E27FC236}">
                <a16:creationId xmlns:a16="http://schemas.microsoft.com/office/drawing/2014/main" id="{6BA4F461-8D03-AF4C-80C3-173467A435A4}"/>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9" name="Rectangle 58">
            <a:extLst>
              <a:ext uri="{FF2B5EF4-FFF2-40B4-BE49-F238E27FC236}">
                <a16:creationId xmlns:a16="http://schemas.microsoft.com/office/drawing/2014/main" id="{B31C3D33-490A-A346-9FB6-DF8AEA6F9926}"/>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0" name="Rectangle 59">
            <a:extLst>
              <a:ext uri="{FF2B5EF4-FFF2-40B4-BE49-F238E27FC236}">
                <a16:creationId xmlns:a16="http://schemas.microsoft.com/office/drawing/2014/main" id="{081F3BBE-F4EB-A049-A8DC-6001CF61EE19}"/>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2" name="Rectangle 61">
            <a:extLst>
              <a:ext uri="{FF2B5EF4-FFF2-40B4-BE49-F238E27FC236}">
                <a16:creationId xmlns:a16="http://schemas.microsoft.com/office/drawing/2014/main" id="{802AE12C-50F4-B548-BE75-0137863BB80B}"/>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4" name="Rectangle 63">
            <a:extLst>
              <a:ext uri="{FF2B5EF4-FFF2-40B4-BE49-F238E27FC236}">
                <a16:creationId xmlns:a16="http://schemas.microsoft.com/office/drawing/2014/main" id="{18CDC57D-33EA-EC4B-A242-235FAC94920D}"/>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6" name="Rectangle 65">
            <a:extLst>
              <a:ext uri="{FF2B5EF4-FFF2-40B4-BE49-F238E27FC236}">
                <a16:creationId xmlns:a16="http://schemas.microsoft.com/office/drawing/2014/main" id="{1E0F1C44-927B-9C4F-8CF5-EF23C5719DC8}"/>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68" name="Rectangle 67">
            <a:extLst>
              <a:ext uri="{FF2B5EF4-FFF2-40B4-BE49-F238E27FC236}">
                <a16:creationId xmlns:a16="http://schemas.microsoft.com/office/drawing/2014/main" id="{51DB27F4-F2D4-C44E-8276-220398081F96}"/>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0" name="Rectangle 69">
            <a:extLst>
              <a:ext uri="{FF2B5EF4-FFF2-40B4-BE49-F238E27FC236}">
                <a16:creationId xmlns:a16="http://schemas.microsoft.com/office/drawing/2014/main" id="{38D0327D-54F7-1444-9DAA-81F52EF3873D}"/>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2" name="Rectangle 71">
            <a:extLst>
              <a:ext uri="{FF2B5EF4-FFF2-40B4-BE49-F238E27FC236}">
                <a16:creationId xmlns:a16="http://schemas.microsoft.com/office/drawing/2014/main" id="{A3F5C1D1-24DE-C441-BD74-432BDA86252F}"/>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74" name="Rectangle 73">
            <a:extLst>
              <a:ext uri="{FF2B5EF4-FFF2-40B4-BE49-F238E27FC236}">
                <a16:creationId xmlns:a16="http://schemas.microsoft.com/office/drawing/2014/main" id="{8FF9C6B3-3F23-2E43-B51F-6FA0E475AAE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9" name="Rectangle 88">
            <a:extLst>
              <a:ext uri="{FF2B5EF4-FFF2-40B4-BE49-F238E27FC236}">
                <a16:creationId xmlns:a16="http://schemas.microsoft.com/office/drawing/2014/main" id="{9C0B0532-21ED-9140-979C-8C1CD976FEAB}"/>
              </a:ext>
            </a:extLst>
          </p:cNvPr>
          <p:cNvSpPr/>
          <p:nvPr userDrawn="1"/>
        </p:nvSpPr>
        <p:spPr>
          <a:xfrm>
            <a:off x="0" y="1713873"/>
            <a:ext cx="457200" cy="1719072"/>
          </a:xfrm>
          <a:prstGeom prst="rect">
            <a:avLst/>
          </a:prstGeom>
          <a:solidFill>
            <a:schemeClr val="bg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1" name="Rectangle 90">
            <a:extLst>
              <a:ext uri="{FF2B5EF4-FFF2-40B4-BE49-F238E27FC236}">
                <a16:creationId xmlns:a16="http://schemas.microsoft.com/office/drawing/2014/main" id="{D2DC5F30-B2BB-9749-B4A2-5F20DB55194D}"/>
              </a:ext>
            </a:extLst>
          </p:cNvPr>
          <p:cNvSpPr/>
          <p:nvPr userDrawn="1"/>
        </p:nvSpPr>
        <p:spPr>
          <a:xfrm>
            <a:off x="0" y="5141620"/>
            <a:ext cx="457200" cy="1716380"/>
          </a:xfrm>
          <a:prstGeom prst="rect">
            <a:avLst/>
          </a:prstGeom>
          <a:solidFill>
            <a:schemeClr val="bg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3" name="Rectangle 92">
            <a:extLst>
              <a:ext uri="{FF2B5EF4-FFF2-40B4-BE49-F238E27FC236}">
                <a16:creationId xmlns:a16="http://schemas.microsoft.com/office/drawing/2014/main" id="{78CA8779-52D6-2B49-974A-B19C9370169B}"/>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5" name="Picture 4">
            <a:extLst>
              <a:ext uri="{FF2B5EF4-FFF2-40B4-BE49-F238E27FC236}">
                <a16:creationId xmlns:a16="http://schemas.microsoft.com/office/drawing/2014/main" id="{23779F7F-A8B3-CE4F-8C63-00BF9491E3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1143" y="2077581"/>
            <a:ext cx="3484080" cy="2746574"/>
          </a:xfrm>
          <a:prstGeom prst="rect">
            <a:avLst/>
          </a:prstGeom>
        </p:spPr>
      </p:pic>
    </p:spTree>
    <p:extLst>
      <p:ext uri="{BB962C8B-B14F-4D97-AF65-F5344CB8AC3E}">
        <p14:creationId xmlns:p14="http://schemas.microsoft.com/office/powerpoint/2010/main" val="1376420895"/>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gue / Section">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BB8380B-1092-4A49-A150-DA39BD64B64A}"/>
              </a:ext>
            </a:extLst>
          </p:cNvPr>
          <p:cNvSpPr>
            <a:spLocks noGrp="1"/>
          </p:cNvSpPr>
          <p:nvPr>
            <p:ph type="pic" sz="quarter" idx="10"/>
          </p:nvPr>
        </p:nvSpPr>
        <p:spPr>
          <a:xfrm>
            <a:off x="0" y="0"/>
            <a:ext cx="12192000" cy="5033963"/>
          </a:xfrm>
          <a:solidFill>
            <a:schemeClr val="bg1">
              <a:lumMod val="95000"/>
            </a:schemeClr>
          </a:solidFill>
        </p:spPr>
        <p:txBody>
          <a:bodyPr/>
          <a:lstStyle/>
          <a:p>
            <a:endParaRPr lang="en-US" dirty="0"/>
          </a:p>
        </p:txBody>
      </p:sp>
      <p:sp>
        <p:nvSpPr>
          <p:cNvPr id="40" name="Freeform 39">
            <a:extLst>
              <a:ext uri="{FF2B5EF4-FFF2-40B4-BE49-F238E27FC236}">
                <a16:creationId xmlns:a16="http://schemas.microsoft.com/office/drawing/2014/main" id="{ADF43109-A793-6A40-BF28-B8F60798493C}"/>
              </a:ext>
            </a:extLst>
          </p:cNvPr>
          <p:cNvSpPr/>
          <p:nvPr userDrawn="1"/>
        </p:nvSpPr>
        <p:spPr>
          <a:xfrm>
            <a:off x="0" y="3063316"/>
            <a:ext cx="12192000" cy="3794683"/>
          </a:xfrm>
          <a:custGeom>
            <a:avLst/>
            <a:gdLst>
              <a:gd name="connsiteX0" fmla="*/ 0 w 12192000"/>
              <a:gd name="connsiteY0" fmla="*/ 770232 h 3794683"/>
              <a:gd name="connsiteX1" fmla="*/ 12192000 w 12192000"/>
              <a:gd name="connsiteY1" fmla="*/ 770232 h 3794683"/>
              <a:gd name="connsiteX2" fmla="*/ 12192000 w 12192000"/>
              <a:gd name="connsiteY2" fmla="*/ 2013229 h 3794683"/>
              <a:gd name="connsiteX3" fmla="*/ 12192000 w 12192000"/>
              <a:gd name="connsiteY3" fmla="*/ 2049066 h 3794683"/>
              <a:gd name="connsiteX4" fmla="*/ 12192000 w 12192000"/>
              <a:gd name="connsiteY4" fmla="*/ 2836808 h 3794683"/>
              <a:gd name="connsiteX5" fmla="*/ 12192000 w 12192000"/>
              <a:gd name="connsiteY5" fmla="*/ 3119653 h 3794683"/>
              <a:gd name="connsiteX6" fmla="*/ 12192000 w 12192000"/>
              <a:gd name="connsiteY6" fmla="*/ 3794683 h 3794683"/>
              <a:gd name="connsiteX7" fmla="*/ 0 w 12192000"/>
              <a:gd name="connsiteY7" fmla="*/ 3794683 h 3794683"/>
              <a:gd name="connsiteX8" fmla="*/ 0 w 12192000"/>
              <a:gd name="connsiteY8" fmla="*/ 3119653 h 3794683"/>
              <a:gd name="connsiteX9" fmla="*/ 0 w 12192000"/>
              <a:gd name="connsiteY9" fmla="*/ 2836808 h 3794683"/>
              <a:gd name="connsiteX10" fmla="*/ 0 w 12192000"/>
              <a:gd name="connsiteY10" fmla="*/ 2049066 h 3794683"/>
              <a:gd name="connsiteX11" fmla="*/ 0 w 12192000"/>
              <a:gd name="connsiteY11" fmla="*/ 2013229 h 3794683"/>
              <a:gd name="connsiteX12" fmla="*/ 0 w 12192000"/>
              <a:gd name="connsiteY12" fmla="*/ 0 h 3794683"/>
              <a:gd name="connsiteX13" fmla="*/ 12192000 w 12192000"/>
              <a:gd name="connsiteY13" fmla="*/ 768618 h 3794683"/>
              <a:gd name="connsiteX14" fmla="*/ 0 w 12192000"/>
              <a:gd name="connsiteY14" fmla="*/ 768618 h 379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794683">
                <a:moveTo>
                  <a:pt x="0" y="770232"/>
                </a:moveTo>
                <a:lnTo>
                  <a:pt x="12192000" y="770232"/>
                </a:lnTo>
                <a:lnTo>
                  <a:pt x="12192000" y="2013229"/>
                </a:lnTo>
                <a:lnTo>
                  <a:pt x="12192000" y="2049066"/>
                </a:lnTo>
                <a:lnTo>
                  <a:pt x="12192000" y="2836808"/>
                </a:lnTo>
                <a:lnTo>
                  <a:pt x="12192000" y="3119653"/>
                </a:lnTo>
                <a:lnTo>
                  <a:pt x="12192000" y="3794683"/>
                </a:lnTo>
                <a:lnTo>
                  <a:pt x="0" y="3794683"/>
                </a:lnTo>
                <a:lnTo>
                  <a:pt x="0" y="3119653"/>
                </a:lnTo>
                <a:lnTo>
                  <a:pt x="0" y="2836808"/>
                </a:lnTo>
                <a:lnTo>
                  <a:pt x="0" y="2049066"/>
                </a:lnTo>
                <a:lnTo>
                  <a:pt x="0" y="2013229"/>
                </a:lnTo>
                <a:close/>
                <a:moveTo>
                  <a:pt x="0" y="0"/>
                </a:moveTo>
                <a:lnTo>
                  <a:pt x="12192000" y="768618"/>
                </a:lnTo>
                <a:lnTo>
                  <a:pt x="0" y="768618"/>
                </a:lnTo>
                <a:close/>
              </a:path>
            </a:pathLst>
          </a:cu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7" name="Body Level One…">
            <a:extLst>
              <a:ext uri="{FF2B5EF4-FFF2-40B4-BE49-F238E27FC236}">
                <a16:creationId xmlns:a16="http://schemas.microsoft.com/office/drawing/2014/main" id="{1F44EFF4-F83A-CA4D-9F8B-350256B69489}"/>
              </a:ext>
            </a:extLst>
          </p:cNvPr>
          <p:cNvSpPr txBox="1">
            <a:spLocks noGrp="1"/>
          </p:cNvSpPr>
          <p:nvPr>
            <p:ph type="body" sz="quarter" idx="1" hasCustomPrompt="1"/>
          </p:nvPr>
        </p:nvSpPr>
        <p:spPr>
          <a:xfrm>
            <a:off x="4292600" y="5751576"/>
            <a:ext cx="7213600" cy="584200"/>
          </a:xfrm>
          <a:prstGeom prst="rect">
            <a:avLst/>
          </a:prstGeom>
        </p:spPr>
        <p:txBody>
          <a:bodyPr numCol="1" spcCol="38100" anchor="b"/>
          <a:lstStyle>
            <a:lvl1pPr>
              <a:lnSpc>
                <a:spcPct val="100000"/>
              </a:lnSpc>
              <a:spcBef>
                <a:spcPts val="0"/>
              </a:spcBef>
              <a:buFontTx/>
              <a:buNone/>
              <a:defRPr sz="1800" b="0" i="0" spc="-18">
                <a:solidFill>
                  <a:schemeClr val="accent6"/>
                </a:solidFill>
                <a:latin typeface="+mn-lt"/>
              </a:defRPr>
            </a:lvl1pPr>
            <a:lvl2pPr marL="0" indent="0">
              <a:lnSpc>
                <a:spcPct val="100000"/>
              </a:lnSpc>
              <a:spcBef>
                <a:spcPts val="0"/>
              </a:spcBef>
              <a:buSzTx/>
              <a:buFontTx/>
              <a:buNone/>
              <a:defRPr sz="1800" b="0" i="0" spc="-18">
                <a:solidFill>
                  <a:schemeClr val="accent6"/>
                </a:solidFill>
                <a:latin typeface="+mn-lt"/>
              </a:defRPr>
            </a:lvl2pPr>
            <a:lvl3pPr marL="0" indent="0">
              <a:lnSpc>
                <a:spcPct val="100000"/>
              </a:lnSpc>
              <a:spcBef>
                <a:spcPts val="0"/>
              </a:spcBef>
              <a:buSzTx/>
              <a:buNone/>
              <a:defRPr sz="1800" spc="-18">
                <a:solidFill>
                  <a:srgbClr val="C1FAF2"/>
                </a:solidFill>
              </a:defRPr>
            </a:lvl3pPr>
            <a:lvl4pPr marL="0" indent="0">
              <a:lnSpc>
                <a:spcPct val="100000"/>
              </a:lnSpc>
              <a:spcBef>
                <a:spcPts val="0"/>
              </a:spcBef>
              <a:buClrTx/>
              <a:buSzTx/>
              <a:buNone/>
              <a:defRPr sz="1800" spc="-18">
                <a:solidFill>
                  <a:srgbClr val="C1FAF2"/>
                </a:solidFill>
              </a:defRPr>
            </a:lvl4pPr>
            <a:lvl5pPr marL="0" indent="0">
              <a:lnSpc>
                <a:spcPct val="100000"/>
              </a:lnSpc>
              <a:spcBef>
                <a:spcPts val="0"/>
              </a:spcBef>
              <a:buClrTx/>
              <a:buSzTx/>
              <a:buNone/>
              <a:defRPr sz="1800" spc="-18">
                <a:solidFill>
                  <a:srgbClr val="C1FAF2"/>
                </a:solidFill>
              </a:defRPr>
            </a:lvl5pPr>
          </a:lstStyle>
          <a:p>
            <a:r>
              <a:rPr dirty="0"/>
              <a:t>Body Level One</a:t>
            </a:r>
          </a:p>
          <a:p>
            <a:pPr lvl="1"/>
            <a:r>
              <a:rPr dirty="0"/>
              <a:t>Body Level Two</a:t>
            </a:r>
          </a:p>
        </p:txBody>
      </p:sp>
      <p:sp>
        <p:nvSpPr>
          <p:cNvPr id="19" name="Rectangle 18">
            <a:extLst>
              <a:ext uri="{FF2B5EF4-FFF2-40B4-BE49-F238E27FC236}">
                <a16:creationId xmlns:a16="http://schemas.microsoft.com/office/drawing/2014/main" id="{E62A4AB8-FBF9-7046-A846-1B4E75F69A8C}"/>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0" name="Rectangle 19">
            <a:extLst>
              <a:ext uri="{FF2B5EF4-FFF2-40B4-BE49-F238E27FC236}">
                <a16:creationId xmlns:a16="http://schemas.microsoft.com/office/drawing/2014/main" id="{6764730F-C924-F54A-A920-CFE010F62CD0}"/>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1" name="Rectangle 20">
            <a:extLst>
              <a:ext uri="{FF2B5EF4-FFF2-40B4-BE49-F238E27FC236}">
                <a16:creationId xmlns:a16="http://schemas.microsoft.com/office/drawing/2014/main" id="{E08A7FF0-98C7-044D-BCA5-E075E7794B6F}"/>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82115BC6-AEE3-C247-8BBC-B6F2FCC3834F}"/>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3" name="Rectangle 22">
            <a:extLst>
              <a:ext uri="{FF2B5EF4-FFF2-40B4-BE49-F238E27FC236}">
                <a16:creationId xmlns:a16="http://schemas.microsoft.com/office/drawing/2014/main" id="{7F0F04BF-19AB-1941-92C9-41E3F5183FAE}"/>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4" name="Rectangle 23">
            <a:extLst>
              <a:ext uri="{FF2B5EF4-FFF2-40B4-BE49-F238E27FC236}">
                <a16:creationId xmlns:a16="http://schemas.microsoft.com/office/drawing/2014/main" id="{D80969B6-F187-0144-9880-D80065DA48DA}"/>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5" name="Rectangle 24">
            <a:extLst>
              <a:ext uri="{FF2B5EF4-FFF2-40B4-BE49-F238E27FC236}">
                <a16:creationId xmlns:a16="http://schemas.microsoft.com/office/drawing/2014/main" id="{CE71C95C-4E95-BD4D-B6D5-0C56AD00C872}"/>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6" name="Rectangle 25">
            <a:extLst>
              <a:ext uri="{FF2B5EF4-FFF2-40B4-BE49-F238E27FC236}">
                <a16:creationId xmlns:a16="http://schemas.microsoft.com/office/drawing/2014/main" id="{0AF03F56-DDB9-9945-9A63-1CBD73F21DE0}"/>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7" name="Rectangle 26">
            <a:extLst>
              <a:ext uri="{FF2B5EF4-FFF2-40B4-BE49-F238E27FC236}">
                <a16:creationId xmlns:a16="http://schemas.microsoft.com/office/drawing/2014/main" id="{07B06BF9-88A7-FC45-B903-DFA3AEDB6F20}"/>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8" name="Rectangle 27">
            <a:extLst>
              <a:ext uri="{FF2B5EF4-FFF2-40B4-BE49-F238E27FC236}">
                <a16:creationId xmlns:a16="http://schemas.microsoft.com/office/drawing/2014/main" id="{0A350E52-2387-BB47-9EC2-BD7EDED8E47B}"/>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9" name="Rectangle 28">
            <a:extLst>
              <a:ext uri="{FF2B5EF4-FFF2-40B4-BE49-F238E27FC236}">
                <a16:creationId xmlns:a16="http://schemas.microsoft.com/office/drawing/2014/main" id="{4661FA09-9369-5141-BC4E-49AEB1E2304D}"/>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0" name="Rectangle 29">
            <a:extLst>
              <a:ext uri="{FF2B5EF4-FFF2-40B4-BE49-F238E27FC236}">
                <a16:creationId xmlns:a16="http://schemas.microsoft.com/office/drawing/2014/main" id="{11473E09-4811-C643-BDED-01EAC3208C0E}"/>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1" name="Rectangle 30">
            <a:extLst>
              <a:ext uri="{FF2B5EF4-FFF2-40B4-BE49-F238E27FC236}">
                <a16:creationId xmlns:a16="http://schemas.microsoft.com/office/drawing/2014/main" id="{53EAD1F1-8FDB-2440-A119-8625DCA89A78}"/>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grpSp>
        <p:nvGrpSpPr>
          <p:cNvPr id="12" name="Group 11">
            <a:extLst>
              <a:ext uri="{FF2B5EF4-FFF2-40B4-BE49-F238E27FC236}">
                <a16:creationId xmlns:a16="http://schemas.microsoft.com/office/drawing/2014/main" id="{27359C87-0EAB-F448-97F6-501A465BA591}"/>
              </a:ext>
            </a:extLst>
          </p:cNvPr>
          <p:cNvGrpSpPr/>
          <p:nvPr userDrawn="1"/>
        </p:nvGrpSpPr>
        <p:grpSpPr>
          <a:xfrm>
            <a:off x="857513" y="583589"/>
            <a:ext cx="3922767" cy="3922767"/>
            <a:chOff x="857513" y="583589"/>
            <a:chExt cx="3922767" cy="3922767"/>
          </a:xfrm>
        </p:grpSpPr>
        <p:sp>
          <p:nvSpPr>
            <p:cNvPr id="36" name="Oval 35">
              <a:extLst>
                <a:ext uri="{FF2B5EF4-FFF2-40B4-BE49-F238E27FC236}">
                  <a16:creationId xmlns:a16="http://schemas.microsoft.com/office/drawing/2014/main" id="{30C2ADA0-27E7-C948-B14D-CC61C62A81F7}"/>
                </a:ext>
              </a:extLst>
            </p:cNvPr>
            <p:cNvSpPr/>
            <p:nvPr userDrawn="1"/>
          </p:nvSpPr>
          <p:spPr>
            <a:xfrm>
              <a:off x="857513" y="583589"/>
              <a:ext cx="3922767" cy="3922767"/>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3" name="Picture 2">
              <a:extLst>
                <a:ext uri="{FF2B5EF4-FFF2-40B4-BE49-F238E27FC236}">
                  <a16:creationId xmlns:a16="http://schemas.microsoft.com/office/drawing/2014/main" id="{D9F97211-2E2D-704B-AB7F-610A2A807FA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39729" y="1449751"/>
              <a:ext cx="2758335" cy="2190442"/>
            </a:xfrm>
            <a:prstGeom prst="rect">
              <a:avLst/>
            </a:prstGeom>
          </p:spPr>
        </p:pic>
      </p:grpSp>
      <p:sp>
        <p:nvSpPr>
          <p:cNvPr id="16" name="Title Text">
            <a:extLst>
              <a:ext uri="{FF2B5EF4-FFF2-40B4-BE49-F238E27FC236}">
                <a16:creationId xmlns:a16="http://schemas.microsoft.com/office/drawing/2014/main" id="{4AC60C59-0B70-2647-B075-C1CD9593D6F5}"/>
              </a:ext>
            </a:extLst>
          </p:cNvPr>
          <p:cNvSpPr txBox="1">
            <a:spLocks noGrp="1"/>
          </p:cNvSpPr>
          <p:nvPr>
            <p:ph type="title"/>
          </p:nvPr>
        </p:nvSpPr>
        <p:spPr>
          <a:xfrm>
            <a:off x="4292600" y="4279139"/>
            <a:ext cx="7213600" cy="1866950"/>
          </a:xfrm>
          <a:prstGeom prst="rect">
            <a:avLst/>
          </a:prstGeom>
        </p:spPr>
        <p:txBody>
          <a:bodyPr anchor="t"/>
          <a:lstStyle>
            <a:lvl1pPr>
              <a:lnSpc>
                <a:spcPct val="80000"/>
              </a:lnSpc>
              <a:defRPr sz="5600" spc="-112">
                <a:solidFill>
                  <a:schemeClr val="bg1"/>
                </a:solidFill>
                <a:latin typeface="Espa" panose="02000506000000020004" pitchFamily="2" charset="0"/>
              </a:defRPr>
            </a:lvl1pPr>
          </a:lstStyle>
          <a:p>
            <a:r>
              <a:rPr lang="en-US" dirty="0"/>
              <a:t>Click to edit Master title style</a:t>
            </a:r>
            <a:endParaRPr dirty="0"/>
          </a:p>
        </p:txBody>
      </p:sp>
    </p:spTree>
    <p:extLst>
      <p:ext uri="{BB962C8B-B14F-4D97-AF65-F5344CB8AC3E}">
        <p14:creationId xmlns:p14="http://schemas.microsoft.com/office/powerpoint/2010/main" val="256657217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 Statement Slide">
    <p:bg>
      <p:bgPr>
        <a:solidFill>
          <a:schemeClr val="accent6"/>
        </a:solidFill>
        <a:effectLst/>
      </p:bgPr>
    </p:bg>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251D4E61-5301-044F-9ED4-62670C12091B}"/>
              </a:ext>
            </a:extLst>
          </p:cNvPr>
          <p:cNvSpPr/>
          <p:nvPr userDrawn="1"/>
        </p:nvSpPr>
        <p:spPr>
          <a:xfrm>
            <a:off x="0" y="4841823"/>
            <a:ext cx="12192000" cy="2049066"/>
          </a:xfrm>
          <a:custGeom>
            <a:avLst/>
            <a:gdLst>
              <a:gd name="connsiteX0" fmla="*/ 0 w 12192000"/>
              <a:gd name="connsiteY0" fmla="*/ 770232 h 2049066"/>
              <a:gd name="connsiteX1" fmla="*/ 12192000 w 12192000"/>
              <a:gd name="connsiteY1" fmla="*/ 770232 h 2049066"/>
              <a:gd name="connsiteX2" fmla="*/ 12192000 w 12192000"/>
              <a:gd name="connsiteY2" fmla="*/ 2049066 h 2049066"/>
              <a:gd name="connsiteX3" fmla="*/ 0 w 12192000"/>
              <a:gd name="connsiteY3" fmla="*/ 2049066 h 2049066"/>
              <a:gd name="connsiteX4" fmla="*/ 0 w 12192000"/>
              <a:gd name="connsiteY4" fmla="*/ 0 h 2049066"/>
              <a:gd name="connsiteX5" fmla="*/ 12192000 w 12192000"/>
              <a:gd name="connsiteY5" fmla="*/ 768618 h 2049066"/>
              <a:gd name="connsiteX6" fmla="*/ 0 w 12192000"/>
              <a:gd name="connsiteY6" fmla="*/ 768618 h 20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049066">
                <a:moveTo>
                  <a:pt x="0" y="770232"/>
                </a:moveTo>
                <a:lnTo>
                  <a:pt x="12192000" y="770232"/>
                </a:lnTo>
                <a:lnTo>
                  <a:pt x="12192000" y="2049066"/>
                </a:lnTo>
                <a:lnTo>
                  <a:pt x="0" y="2049066"/>
                </a:lnTo>
                <a:close/>
                <a:moveTo>
                  <a:pt x="0" y="0"/>
                </a:moveTo>
                <a:lnTo>
                  <a:pt x="12192000" y="768618"/>
                </a:lnTo>
                <a:lnTo>
                  <a:pt x="0" y="768618"/>
                </a:lnTo>
                <a:close/>
              </a:path>
            </a:pathLst>
          </a:cu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6" name="Title Text">
            <a:extLst>
              <a:ext uri="{FF2B5EF4-FFF2-40B4-BE49-F238E27FC236}">
                <a16:creationId xmlns:a16="http://schemas.microsoft.com/office/drawing/2014/main" id="{5AAA4663-9E61-0E47-8BDB-58E3A9D98B90}"/>
              </a:ext>
            </a:extLst>
          </p:cNvPr>
          <p:cNvSpPr txBox="1">
            <a:spLocks noGrp="1"/>
          </p:cNvSpPr>
          <p:nvPr>
            <p:ph type="title"/>
          </p:nvPr>
        </p:nvSpPr>
        <p:spPr>
          <a:xfrm>
            <a:off x="457199" y="1306705"/>
            <a:ext cx="11277601" cy="3535118"/>
          </a:xfrm>
          <a:prstGeom prst="rect">
            <a:avLst/>
          </a:prstGeom>
        </p:spPr>
        <p:txBody>
          <a:bodyPr anchor="t"/>
          <a:lstStyle>
            <a:lvl1pPr>
              <a:lnSpc>
                <a:spcPct val="80000"/>
              </a:lnSpc>
              <a:defRPr sz="5600" b="0" i="0" spc="-112">
                <a:solidFill>
                  <a:schemeClr val="bg1"/>
                </a:solidFill>
                <a:latin typeface="Espa" panose="02000506000000020004" pitchFamily="2" charset="0"/>
              </a:defRPr>
            </a:lvl1pPr>
          </a:lstStyle>
          <a:p>
            <a:r>
              <a:rPr lang="en-US" dirty="0"/>
              <a:t>Click to edit Master title style</a:t>
            </a:r>
            <a:endParaRPr dirty="0"/>
          </a:p>
        </p:txBody>
      </p:sp>
      <p:sp>
        <p:nvSpPr>
          <p:cNvPr id="17" name="Body Level One…">
            <a:extLst>
              <a:ext uri="{FF2B5EF4-FFF2-40B4-BE49-F238E27FC236}">
                <a16:creationId xmlns:a16="http://schemas.microsoft.com/office/drawing/2014/main" id="{E85B0BF4-3D71-CD47-BFF8-1409C00E228D}"/>
              </a:ext>
            </a:extLst>
          </p:cNvPr>
          <p:cNvSpPr txBox="1">
            <a:spLocks noGrp="1"/>
          </p:cNvSpPr>
          <p:nvPr>
            <p:ph type="body" sz="quarter" idx="1" hasCustomPrompt="1"/>
          </p:nvPr>
        </p:nvSpPr>
        <p:spPr>
          <a:xfrm>
            <a:off x="457200" y="5751576"/>
            <a:ext cx="11277600" cy="584200"/>
          </a:xfrm>
          <a:prstGeom prst="rect">
            <a:avLst/>
          </a:prstGeom>
        </p:spPr>
        <p:txBody>
          <a:bodyPr numCol="1" spcCol="38100" anchor="b"/>
          <a:lstStyle>
            <a:lvl1pPr>
              <a:lnSpc>
                <a:spcPct val="100000"/>
              </a:lnSpc>
              <a:spcBef>
                <a:spcPts val="0"/>
              </a:spcBef>
              <a:buFontTx/>
              <a:buNone/>
              <a:defRPr sz="1800" b="0" i="0" spc="-18">
                <a:solidFill>
                  <a:schemeClr val="bg1"/>
                </a:solidFill>
                <a:latin typeface="+mn-lt"/>
              </a:defRPr>
            </a:lvl1pPr>
            <a:lvl2pPr marL="0" indent="0">
              <a:lnSpc>
                <a:spcPct val="100000"/>
              </a:lnSpc>
              <a:spcBef>
                <a:spcPts val="0"/>
              </a:spcBef>
              <a:buSzTx/>
              <a:buFontTx/>
              <a:buNone/>
              <a:defRPr sz="1800" b="0" i="0" spc="-18">
                <a:solidFill>
                  <a:schemeClr val="bg1"/>
                </a:solidFill>
                <a:latin typeface="+mn-lt"/>
              </a:defRPr>
            </a:lvl2pPr>
            <a:lvl3pPr marL="0" indent="0">
              <a:lnSpc>
                <a:spcPct val="100000"/>
              </a:lnSpc>
              <a:spcBef>
                <a:spcPts val="0"/>
              </a:spcBef>
              <a:buSzTx/>
              <a:buNone/>
              <a:defRPr sz="1800" spc="-18">
                <a:solidFill>
                  <a:srgbClr val="C1FAF2"/>
                </a:solidFill>
              </a:defRPr>
            </a:lvl3pPr>
            <a:lvl4pPr marL="0" indent="0">
              <a:lnSpc>
                <a:spcPct val="100000"/>
              </a:lnSpc>
              <a:spcBef>
                <a:spcPts val="0"/>
              </a:spcBef>
              <a:buClrTx/>
              <a:buSzTx/>
              <a:buNone/>
              <a:defRPr sz="1800" spc="-18">
                <a:solidFill>
                  <a:srgbClr val="C1FAF2"/>
                </a:solidFill>
              </a:defRPr>
            </a:lvl4pPr>
            <a:lvl5pPr marL="0" indent="0">
              <a:lnSpc>
                <a:spcPct val="100000"/>
              </a:lnSpc>
              <a:spcBef>
                <a:spcPts val="0"/>
              </a:spcBef>
              <a:buClrTx/>
              <a:buSzTx/>
              <a:buNone/>
              <a:defRPr sz="1800" spc="-18">
                <a:solidFill>
                  <a:srgbClr val="C1FAF2"/>
                </a:solidFill>
              </a:defRPr>
            </a:lvl5pPr>
          </a:lstStyle>
          <a:p>
            <a:r>
              <a:rPr dirty="0"/>
              <a:t>Body Level One</a:t>
            </a:r>
          </a:p>
          <a:p>
            <a:pPr lvl="1"/>
            <a:r>
              <a:rPr dirty="0"/>
              <a:t>Body Level Two</a:t>
            </a:r>
          </a:p>
        </p:txBody>
      </p:sp>
      <p:sp>
        <p:nvSpPr>
          <p:cNvPr id="19" name="Rectangle 18">
            <a:extLst>
              <a:ext uri="{FF2B5EF4-FFF2-40B4-BE49-F238E27FC236}">
                <a16:creationId xmlns:a16="http://schemas.microsoft.com/office/drawing/2014/main" id="{8997761E-6B45-5F4C-9E14-FAB679801C69}"/>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0" name="Rectangle 19">
            <a:extLst>
              <a:ext uri="{FF2B5EF4-FFF2-40B4-BE49-F238E27FC236}">
                <a16:creationId xmlns:a16="http://schemas.microsoft.com/office/drawing/2014/main" id="{D7EF7507-C309-AD47-BB3F-BD8CD0ACA00F}"/>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1" name="Rectangle 20">
            <a:extLst>
              <a:ext uri="{FF2B5EF4-FFF2-40B4-BE49-F238E27FC236}">
                <a16:creationId xmlns:a16="http://schemas.microsoft.com/office/drawing/2014/main" id="{CF63FE8F-9658-AA43-B756-BF9C2455EDBA}"/>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572B23F4-B33B-0941-A53E-BAF19BEE4DA7}"/>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3" name="Rectangle 22">
            <a:extLst>
              <a:ext uri="{FF2B5EF4-FFF2-40B4-BE49-F238E27FC236}">
                <a16:creationId xmlns:a16="http://schemas.microsoft.com/office/drawing/2014/main" id="{A18DD86C-1588-8D41-B63C-B645D380F2AA}"/>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4" name="Rectangle 23">
            <a:extLst>
              <a:ext uri="{FF2B5EF4-FFF2-40B4-BE49-F238E27FC236}">
                <a16:creationId xmlns:a16="http://schemas.microsoft.com/office/drawing/2014/main" id="{57052C10-4593-574A-BB46-5D0649523785}"/>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5" name="Rectangle 24">
            <a:extLst>
              <a:ext uri="{FF2B5EF4-FFF2-40B4-BE49-F238E27FC236}">
                <a16:creationId xmlns:a16="http://schemas.microsoft.com/office/drawing/2014/main" id="{4C93EC02-E1CF-B047-AC9A-7135DFC6699B}"/>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6" name="Rectangle 25">
            <a:extLst>
              <a:ext uri="{FF2B5EF4-FFF2-40B4-BE49-F238E27FC236}">
                <a16:creationId xmlns:a16="http://schemas.microsoft.com/office/drawing/2014/main" id="{5F096545-5037-3C48-B2A6-2FBD50B9B8AB}"/>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7" name="Rectangle 26">
            <a:extLst>
              <a:ext uri="{FF2B5EF4-FFF2-40B4-BE49-F238E27FC236}">
                <a16:creationId xmlns:a16="http://schemas.microsoft.com/office/drawing/2014/main" id="{BF1BE61A-EF32-2D4B-AA9C-6AC7121B71DF}"/>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8" name="Rectangle 27">
            <a:extLst>
              <a:ext uri="{FF2B5EF4-FFF2-40B4-BE49-F238E27FC236}">
                <a16:creationId xmlns:a16="http://schemas.microsoft.com/office/drawing/2014/main" id="{03C04905-DCE2-DC4C-800D-20DCCDF80ACB}"/>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9" name="Rectangle 28">
            <a:extLst>
              <a:ext uri="{FF2B5EF4-FFF2-40B4-BE49-F238E27FC236}">
                <a16:creationId xmlns:a16="http://schemas.microsoft.com/office/drawing/2014/main" id="{C44750E9-3CD2-9B4D-B99F-1CEE12C2AF1B}"/>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0" name="Rectangle 29">
            <a:extLst>
              <a:ext uri="{FF2B5EF4-FFF2-40B4-BE49-F238E27FC236}">
                <a16:creationId xmlns:a16="http://schemas.microsoft.com/office/drawing/2014/main" id="{903856EA-A9C1-F94B-A422-9B8F9C7AC419}"/>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1" name="Rectangle 30">
            <a:extLst>
              <a:ext uri="{FF2B5EF4-FFF2-40B4-BE49-F238E27FC236}">
                <a16:creationId xmlns:a16="http://schemas.microsoft.com/office/drawing/2014/main" id="{A5101747-01FC-5B40-9A93-1875E0893F38}"/>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grpSp>
        <p:nvGrpSpPr>
          <p:cNvPr id="4" name="Group 3">
            <a:extLst>
              <a:ext uri="{FF2B5EF4-FFF2-40B4-BE49-F238E27FC236}">
                <a16:creationId xmlns:a16="http://schemas.microsoft.com/office/drawing/2014/main" id="{05546B75-2847-4D43-A0AA-32162502BAFC}"/>
              </a:ext>
            </a:extLst>
          </p:cNvPr>
          <p:cNvGrpSpPr/>
          <p:nvPr userDrawn="1"/>
        </p:nvGrpSpPr>
        <p:grpSpPr>
          <a:xfrm>
            <a:off x="7993380" y="3124200"/>
            <a:ext cx="3211576" cy="3211576"/>
            <a:chOff x="7654553" y="2413009"/>
            <a:chExt cx="3922767" cy="3922767"/>
          </a:xfrm>
        </p:grpSpPr>
        <p:sp>
          <p:nvSpPr>
            <p:cNvPr id="34" name="Oval 33">
              <a:extLst>
                <a:ext uri="{FF2B5EF4-FFF2-40B4-BE49-F238E27FC236}">
                  <a16:creationId xmlns:a16="http://schemas.microsoft.com/office/drawing/2014/main" id="{34542262-8496-A746-97F2-1757605399C0}"/>
                </a:ext>
              </a:extLst>
            </p:cNvPr>
            <p:cNvSpPr/>
            <p:nvPr userDrawn="1"/>
          </p:nvSpPr>
          <p:spPr>
            <a:xfrm>
              <a:off x="7654553" y="2413009"/>
              <a:ext cx="3922767" cy="3922767"/>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35" name="Picture 34">
              <a:extLst>
                <a:ext uri="{FF2B5EF4-FFF2-40B4-BE49-F238E27FC236}">
                  <a16:creationId xmlns:a16="http://schemas.microsoft.com/office/drawing/2014/main" id="{ABB44A50-C896-3B44-9EA5-7A9F63CDEC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36769" y="3279171"/>
              <a:ext cx="2758335" cy="2190442"/>
            </a:xfrm>
            <a:prstGeom prst="rect">
              <a:avLst/>
            </a:prstGeom>
          </p:spPr>
        </p:pic>
      </p:grpSp>
    </p:spTree>
    <p:extLst>
      <p:ext uri="{BB962C8B-B14F-4D97-AF65-F5344CB8AC3E}">
        <p14:creationId xmlns:p14="http://schemas.microsoft.com/office/powerpoint/2010/main" val="332511116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1 Column Content + Objec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6210300" y="1776699"/>
            <a:ext cx="5524500" cy="4213965"/>
          </a:xfrm>
          <a:prstGeom prst="rect">
            <a:avLst/>
          </a:prstGeom>
        </p:spPr>
        <p:txBody>
          <a:bodyPr/>
          <a:lstStyle/>
          <a:p>
            <a:pPr lvl="0"/>
            <a:r>
              <a:rPr lang="en-US"/>
              <a:t>Edit Master text styles</a:t>
            </a:r>
          </a:p>
        </p:txBody>
      </p:sp>
      <p:sp>
        <p:nvSpPr>
          <p:cNvPr id="8" name="Slide Number Placeholder 7">
            <a:extLst>
              <a:ext uri="{FF2B5EF4-FFF2-40B4-BE49-F238E27FC236}">
                <a16:creationId xmlns:a16="http://schemas.microsoft.com/office/drawing/2014/main" id="{671B94F6-90A2-E045-9C9A-64D1E5CE4A63}"/>
              </a:ext>
            </a:extLst>
          </p:cNvPr>
          <p:cNvSpPr>
            <a:spLocks noGrp="1"/>
          </p:cNvSpPr>
          <p:nvPr>
            <p:ph type="sldNum" sz="quarter" idx="12"/>
          </p:nvPr>
        </p:nvSpPr>
        <p:spPr/>
        <p:txBody>
          <a:bodyPr/>
          <a:lstStyle/>
          <a:p>
            <a:fld id="{EBE024D5-1297-4749-9977-88FDD6D7A05B}" type="slidenum">
              <a:rPr lang="en-US" smtClean="0"/>
              <a:pPr/>
              <a:t>‹#›</a:t>
            </a:fld>
            <a:endParaRPr lang="en-US" dirty="0"/>
          </a:p>
        </p:txBody>
      </p:sp>
      <p:sp>
        <p:nvSpPr>
          <p:cNvPr id="39" name="Rectangle 38">
            <a:extLst>
              <a:ext uri="{FF2B5EF4-FFF2-40B4-BE49-F238E27FC236}">
                <a16:creationId xmlns:a16="http://schemas.microsoft.com/office/drawing/2014/main" id="{C7732577-A2F3-A644-B1E4-5C15D0FE66DB}"/>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0" name="Rectangle 39">
            <a:extLst>
              <a:ext uri="{FF2B5EF4-FFF2-40B4-BE49-F238E27FC236}">
                <a16:creationId xmlns:a16="http://schemas.microsoft.com/office/drawing/2014/main" id="{B567DCD3-1746-154A-BDA4-3D3316FBC8AD}"/>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1" name="Rectangle 40">
            <a:extLst>
              <a:ext uri="{FF2B5EF4-FFF2-40B4-BE49-F238E27FC236}">
                <a16:creationId xmlns:a16="http://schemas.microsoft.com/office/drawing/2014/main" id="{94A396E7-F6D6-3541-9015-2679828C64D9}"/>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2" name="Rectangle 41">
            <a:extLst>
              <a:ext uri="{FF2B5EF4-FFF2-40B4-BE49-F238E27FC236}">
                <a16:creationId xmlns:a16="http://schemas.microsoft.com/office/drawing/2014/main" id="{C44C64FC-F521-AF4F-B7CC-9865E4D8D7DD}"/>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3" name="Rectangle 42">
            <a:extLst>
              <a:ext uri="{FF2B5EF4-FFF2-40B4-BE49-F238E27FC236}">
                <a16:creationId xmlns:a16="http://schemas.microsoft.com/office/drawing/2014/main" id="{9D9B1F2E-70A9-6C41-B30C-E7C464732549}"/>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4" name="Rectangle 43">
            <a:extLst>
              <a:ext uri="{FF2B5EF4-FFF2-40B4-BE49-F238E27FC236}">
                <a16:creationId xmlns:a16="http://schemas.microsoft.com/office/drawing/2014/main" id="{D7F6EF0A-6464-B941-B638-62510BC78E0F}"/>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5" name="Rectangle 44">
            <a:extLst>
              <a:ext uri="{FF2B5EF4-FFF2-40B4-BE49-F238E27FC236}">
                <a16:creationId xmlns:a16="http://schemas.microsoft.com/office/drawing/2014/main" id="{02C44003-D253-F74F-BFEF-74F3FC83869C}"/>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6" name="Rectangle 45">
            <a:extLst>
              <a:ext uri="{FF2B5EF4-FFF2-40B4-BE49-F238E27FC236}">
                <a16:creationId xmlns:a16="http://schemas.microsoft.com/office/drawing/2014/main" id="{A11B2FDA-5617-7144-9BB4-DE229086AA29}"/>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7" name="Rectangle 46">
            <a:extLst>
              <a:ext uri="{FF2B5EF4-FFF2-40B4-BE49-F238E27FC236}">
                <a16:creationId xmlns:a16="http://schemas.microsoft.com/office/drawing/2014/main" id="{BE66B7C9-4535-1740-B6FD-ED715D406589}"/>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8" name="Rectangle 47">
            <a:extLst>
              <a:ext uri="{FF2B5EF4-FFF2-40B4-BE49-F238E27FC236}">
                <a16:creationId xmlns:a16="http://schemas.microsoft.com/office/drawing/2014/main" id="{6007F887-3D77-9F4F-9ACF-BCE3EF23F9C9}"/>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9" name="Rectangle 48">
            <a:extLst>
              <a:ext uri="{FF2B5EF4-FFF2-40B4-BE49-F238E27FC236}">
                <a16:creationId xmlns:a16="http://schemas.microsoft.com/office/drawing/2014/main" id="{3674C84C-D54F-7C42-A14E-61FDD366E9CC}"/>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0" name="Rectangle 49">
            <a:extLst>
              <a:ext uri="{FF2B5EF4-FFF2-40B4-BE49-F238E27FC236}">
                <a16:creationId xmlns:a16="http://schemas.microsoft.com/office/drawing/2014/main" id="{489697CE-BFCD-DE4F-96E1-C5E2AC2C7916}"/>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1" name="Rectangle 50">
            <a:extLst>
              <a:ext uri="{FF2B5EF4-FFF2-40B4-BE49-F238E27FC236}">
                <a16:creationId xmlns:a16="http://schemas.microsoft.com/office/drawing/2014/main" id="{4B0A93F0-6971-4141-8157-AC4D11388F0B}"/>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0" name="Text Placeholder 17">
            <a:extLst>
              <a:ext uri="{FF2B5EF4-FFF2-40B4-BE49-F238E27FC236}">
                <a16:creationId xmlns:a16="http://schemas.microsoft.com/office/drawing/2014/main" id="{D18990E5-7B91-C241-921E-DB2468623069}"/>
              </a:ext>
            </a:extLst>
          </p:cNvPr>
          <p:cNvSpPr>
            <a:spLocks noGrp="1"/>
          </p:cNvSpPr>
          <p:nvPr>
            <p:ph idx="1"/>
          </p:nvPr>
        </p:nvSpPr>
        <p:spPr>
          <a:xfrm>
            <a:off x="457200" y="1776701"/>
            <a:ext cx="5524500"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5068ACFD-5A15-2348-8F54-709B6431942B}"/>
              </a:ext>
            </a:extLst>
          </p:cNvPr>
          <p:cNvSpPr>
            <a:spLocks noGrp="1"/>
          </p:cNvSpPr>
          <p:nvPr>
            <p:ph type="ftr" sz="quarter" idx="13"/>
          </p:nvPr>
        </p:nvSpPr>
        <p:spPr/>
        <p:txBody>
          <a:bodyPr/>
          <a:lstStyle/>
          <a:p>
            <a:r>
              <a:rPr lang="en-US" dirty="0"/>
              <a:t>© 2022 Barfresh Food Group Inc. All rights reserved.</a:t>
            </a:r>
          </a:p>
        </p:txBody>
      </p:sp>
      <p:sp>
        <p:nvSpPr>
          <p:cNvPr id="3" name="Title 2">
            <a:extLst>
              <a:ext uri="{FF2B5EF4-FFF2-40B4-BE49-F238E27FC236}">
                <a16:creationId xmlns:a16="http://schemas.microsoft.com/office/drawing/2014/main" id="{9A25751E-B4B7-3643-A47D-D6094F6E65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894153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50E319B-C5A6-334D-B166-59374DFA8F00}"/>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1" name="Rectangle 20">
            <a:extLst>
              <a:ext uri="{FF2B5EF4-FFF2-40B4-BE49-F238E27FC236}">
                <a16:creationId xmlns:a16="http://schemas.microsoft.com/office/drawing/2014/main" id="{C6BF3DB4-4CD4-6841-BEF1-4B45317CFFD7}"/>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583FD5F3-D5D2-DA4C-9C46-58D1564D83C8}"/>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3" name="Rectangle 22">
            <a:extLst>
              <a:ext uri="{FF2B5EF4-FFF2-40B4-BE49-F238E27FC236}">
                <a16:creationId xmlns:a16="http://schemas.microsoft.com/office/drawing/2014/main" id="{97A11F74-4FD7-9B49-93A9-FC77680739C3}"/>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4" name="Rectangle 23">
            <a:extLst>
              <a:ext uri="{FF2B5EF4-FFF2-40B4-BE49-F238E27FC236}">
                <a16:creationId xmlns:a16="http://schemas.microsoft.com/office/drawing/2014/main" id="{F48426A8-37E5-B74B-B591-A7855DC2C116}"/>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5" name="Rectangle 24">
            <a:extLst>
              <a:ext uri="{FF2B5EF4-FFF2-40B4-BE49-F238E27FC236}">
                <a16:creationId xmlns:a16="http://schemas.microsoft.com/office/drawing/2014/main" id="{F6C0908B-6219-5646-8AAE-6260CD4D6BE6}"/>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6" name="Rectangle 25">
            <a:extLst>
              <a:ext uri="{FF2B5EF4-FFF2-40B4-BE49-F238E27FC236}">
                <a16:creationId xmlns:a16="http://schemas.microsoft.com/office/drawing/2014/main" id="{05C80E2A-BCC9-714F-9218-154BEE09FB31}"/>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7" name="Rectangle 26">
            <a:extLst>
              <a:ext uri="{FF2B5EF4-FFF2-40B4-BE49-F238E27FC236}">
                <a16:creationId xmlns:a16="http://schemas.microsoft.com/office/drawing/2014/main" id="{DFA560BF-A117-8C4B-A81E-EF8450D6F4E0}"/>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8" name="Rectangle 27">
            <a:extLst>
              <a:ext uri="{FF2B5EF4-FFF2-40B4-BE49-F238E27FC236}">
                <a16:creationId xmlns:a16="http://schemas.microsoft.com/office/drawing/2014/main" id="{E7169FA6-A791-EC40-8219-65E858CE23D7}"/>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9" name="Rectangle 28">
            <a:extLst>
              <a:ext uri="{FF2B5EF4-FFF2-40B4-BE49-F238E27FC236}">
                <a16:creationId xmlns:a16="http://schemas.microsoft.com/office/drawing/2014/main" id="{2B564348-35DB-AA48-A640-332DC944499F}"/>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0" name="Rectangle 29">
            <a:extLst>
              <a:ext uri="{FF2B5EF4-FFF2-40B4-BE49-F238E27FC236}">
                <a16:creationId xmlns:a16="http://schemas.microsoft.com/office/drawing/2014/main" id="{19446E86-FBAB-CF41-ABC8-8407268E6693}"/>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1" name="Rectangle 30">
            <a:extLst>
              <a:ext uri="{FF2B5EF4-FFF2-40B4-BE49-F238E27FC236}">
                <a16:creationId xmlns:a16="http://schemas.microsoft.com/office/drawing/2014/main" id="{5A5FE5A4-94B4-004E-B374-BB077FCB0D7E}"/>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74FCC255-035E-8245-AA5D-212CF560596B}"/>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 name="Footer Placeholder 1">
            <a:extLst>
              <a:ext uri="{FF2B5EF4-FFF2-40B4-BE49-F238E27FC236}">
                <a16:creationId xmlns:a16="http://schemas.microsoft.com/office/drawing/2014/main" id="{27C5966C-C8CF-C640-A7EC-DCD17647C014}"/>
              </a:ext>
            </a:extLst>
          </p:cNvPr>
          <p:cNvSpPr>
            <a:spLocks noGrp="1"/>
          </p:cNvSpPr>
          <p:nvPr>
            <p:ph type="ftr" sz="quarter" idx="14"/>
          </p:nvPr>
        </p:nvSpPr>
        <p:spPr/>
        <p:txBody>
          <a:bodyPr/>
          <a:lstStyle/>
          <a:p>
            <a:r>
              <a:rPr lang="en-US" dirty="0"/>
              <a:t>© 2022 Barfresh Food Group Inc. All rights reserved.</a:t>
            </a:r>
          </a:p>
        </p:txBody>
      </p:sp>
      <p:sp>
        <p:nvSpPr>
          <p:cNvPr id="5" name="Slide Number Placeholder 4">
            <a:extLst>
              <a:ext uri="{FF2B5EF4-FFF2-40B4-BE49-F238E27FC236}">
                <a16:creationId xmlns:a16="http://schemas.microsoft.com/office/drawing/2014/main" id="{F2F7177E-5A5C-1A43-928D-8C6B421384E7}"/>
              </a:ext>
            </a:extLst>
          </p:cNvPr>
          <p:cNvSpPr>
            <a:spLocks noGrp="1"/>
          </p:cNvSpPr>
          <p:nvPr>
            <p:ph type="sldNum" sz="quarter" idx="15"/>
          </p:nvPr>
        </p:nvSpPr>
        <p:spPr/>
        <p:txBody>
          <a:bodyPr/>
          <a:lstStyle/>
          <a:p>
            <a:fld id="{EBE024D5-1297-4749-9977-88FDD6D7A05B}" type="slidenum">
              <a:rPr lang="en-US" smtClean="0"/>
              <a:pPr/>
              <a:t>‹#›</a:t>
            </a:fld>
            <a:endParaRPr lang="en-US" dirty="0"/>
          </a:p>
        </p:txBody>
      </p:sp>
      <p:sp>
        <p:nvSpPr>
          <p:cNvPr id="20" name="Text Placeholder 17">
            <a:extLst>
              <a:ext uri="{FF2B5EF4-FFF2-40B4-BE49-F238E27FC236}">
                <a16:creationId xmlns:a16="http://schemas.microsoft.com/office/drawing/2014/main" id="{82F42836-6567-DE49-8441-8881B8FC2479}"/>
              </a:ext>
            </a:extLst>
          </p:cNvPr>
          <p:cNvSpPr>
            <a:spLocks noGrp="1"/>
          </p:cNvSpPr>
          <p:nvPr>
            <p:ph idx="1"/>
          </p:nvPr>
        </p:nvSpPr>
        <p:spPr>
          <a:xfrm>
            <a:off x="457200" y="1776701"/>
            <a:ext cx="5524500"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17">
            <a:extLst>
              <a:ext uri="{FF2B5EF4-FFF2-40B4-BE49-F238E27FC236}">
                <a16:creationId xmlns:a16="http://schemas.microsoft.com/office/drawing/2014/main" id="{AD32C982-5F86-604C-9662-A954709279E3}"/>
              </a:ext>
            </a:extLst>
          </p:cNvPr>
          <p:cNvSpPr>
            <a:spLocks noGrp="1"/>
          </p:cNvSpPr>
          <p:nvPr>
            <p:ph idx="16"/>
          </p:nvPr>
        </p:nvSpPr>
        <p:spPr>
          <a:xfrm>
            <a:off x="6210300" y="1776701"/>
            <a:ext cx="5524500"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C31AB921-3B99-0D41-A814-8BE45866EE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892094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1 Column Content + Graphi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C4694D-6809-7A46-A897-D80EC73408A0}"/>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1" name="Rectangle 20">
            <a:extLst>
              <a:ext uri="{FF2B5EF4-FFF2-40B4-BE49-F238E27FC236}">
                <a16:creationId xmlns:a16="http://schemas.microsoft.com/office/drawing/2014/main" id="{15070B81-4CBC-3C4D-9657-69C12960D91D}"/>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25783573-059A-5344-A0E6-0B4C1DB47056}"/>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3" name="Rectangle 22">
            <a:extLst>
              <a:ext uri="{FF2B5EF4-FFF2-40B4-BE49-F238E27FC236}">
                <a16:creationId xmlns:a16="http://schemas.microsoft.com/office/drawing/2014/main" id="{B9424808-75F0-6345-921D-DC43719B028A}"/>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4" name="Rectangle 23">
            <a:extLst>
              <a:ext uri="{FF2B5EF4-FFF2-40B4-BE49-F238E27FC236}">
                <a16:creationId xmlns:a16="http://schemas.microsoft.com/office/drawing/2014/main" id="{D05D3D98-2FE3-4C4F-9E09-6FA21468DEA0}"/>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5" name="Rectangle 24">
            <a:extLst>
              <a:ext uri="{FF2B5EF4-FFF2-40B4-BE49-F238E27FC236}">
                <a16:creationId xmlns:a16="http://schemas.microsoft.com/office/drawing/2014/main" id="{6521AA9E-6EED-B549-A5D9-126F3EE9A486}"/>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6" name="Rectangle 25">
            <a:extLst>
              <a:ext uri="{FF2B5EF4-FFF2-40B4-BE49-F238E27FC236}">
                <a16:creationId xmlns:a16="http://schemas.microsoft.com/office/drawing/2014/main" id="{40B600C4-3F97-A141-BEF7-0974C59BE93F}"/>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7" name="Rectangle 26">
            <a:extLst>
              <a:ext uri="{FF2B5EF4-FFF2-40B4-BE49-F238E27FC236}">
                <a16:creationId xmlns:a16="http://schemas.microsoft.com/office/drawing/2014/main" id="{EFF64534-1EDA-8D4D-8E82-1E0BFDFC9AE7}"/>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8" name="Rectangle 27">
            <a:extLst>
              <a:ext uri="{FF2B5EF4-FFF2-40B4-BE49-F238E27FC236}">
                <a16:creationId xmlns:a16="http://schemas.microsoft.com/office/drawing/2014/main" id="{C72FC2E2-FDFD-914D-836E-1F9DBF0CF64F}"/>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9" name="Rectangle 28">
            <a:extLst>
              <a:ext uri="{FF2B5EF4-FFF2-40B4-BE49-F238E27FC236}">
                <a16:creationId xmlns:a16="http://schemas.microsoft.com/office/drawing/2014/main" id="{F776843E-A452-9C4F-873A-5DEBC476A9AE}"/>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0" name="Rectangle 29">
            <a:extLst>
              <a:ext uri="{FF2B5EF4-FFF2-40B4-BE49-F238E27FC236}">
                <a16:creationId xmlns:a16="http://schemas.microsoft.com/office/drawing/2014/main" id="{2AD046B2-B88F-7E4D-9183-1FC5AF37B997}"/>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1" name="Rectangle 30">
            <a:extLst>
              <a:ext uri="{FF2B5EF4-FFF2-40B4-BE49-F238E27FC236}">
                <a16:creationId xmlns:a16="http://schemas.microsoft.com/office/drawing/2014/main" id="{68992A29-83D6-D04C-8066-E91D6CC0C78D}"/>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F32687FC-EAF5-D245-8C46-035A1ED4B8CC}"/>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 name="Footer Placeholder 1">
            <a:extLst>
              <a:ext uri="{FF2B5EF4-FFF2-40B4-BE49-F238E27FC236}">
                <a16:creationId xmlns:a16="http://schemas.microsoft.com/office/drawing/2014/main" id="{8A34461F-36A1-1344-BE94-DB33BE10B8C4}"/>
              </a:ext>
            </a:extLst>
          </p:cNvPr>
          <p:cNvSpPr>
            <a:spLocks noGrp="1"/>
          </p:cNvSpPr>
          <p:nvPr>
            <p:ph type="ftr" sz="quarter" idx="10"/>
          </p:nvPr>
        </p:nvSpPr>
        <p:spPr/>
        <p:txBody>
          <a:bodyPr/>
          <a:lstStyle/>
          <a:p>
            <a:r>
              <a:rPr lang="en-US" dirty="0"/>
              <a:t>© 2022 Barfresh Food Group Inc. All rights reserved.</a:t>
            </a:r>
          </a:p>
        </p:txBody>
      </p:sp>
      <p:sp>
        <p:nvSpPr>
          <p:cNvPr id="5" name="Slide Number Placeholder 4">
            <a:extLst>
              <a:ext uri="{FF2B5EF4-FFF2-40B4-BE49-F238E27FC236}">
                <a16:creationId xmlns:a16="http://schemas.microsoft.com/office/drawing/2014/main" id="{CFE8E58C-CACF-BD4F-98DE-9BD055E91CAD}"/>
              </a:ext>
            </a:extLst>
          </p:cNvPr>
          <p:cNvSpPr>
            <a:spLocks noGrp="1"/>
          </p:cNvSpPr>
          <p:nvPr>
            <p:ph type="sldNum" sz="quarter" idx="11"/>
          </p:nvPr>
        </p:nvSpPr>
        <p:spPr/>
        <p:txBody>
          <a:bodyPr/>
          <a:lstStyle/>
          <a:p>
            <a:fld id="{EBE024D5-1297-4749-9977-88FDD6D7A05B}" type="slidenum">
              <a:rPr lang="en-US" smtClean="0"/>
              <a:pPr/>
              <a:t>‹#›</a:t>
            </a:fld>
            <a:endParaRPr lang="en-US" dirty="0"/>
          </a:p>
        </p:txBody>
      </p:sp>
      <p:sp>
        <p:nvSpPr>
          <p:cNvPr id="33" name="Text Placeholder 17">
            <a:extLst>
              <a:ext uri="{FF2B5EF4-FFF2-40B4-BE49-F238E27FC236}">
                <a16:creationId xmlns:a16="http://schemas.microsoft.com/office/drawing/2014/main" id="{F80C1FA3-E9EB-F04A-B705-BD6325BFA64F}"/>
              </a:ext>
            </a:extLst>
          </p:cNvPr>
          <p:cNvSpPr>
            <a:spLocks noGrp="1"/>
          </p:cNvSpPr>
          <p:nvPr>
            <p:ph idx="1"/>
          </p:nvPr>
        </p:nvSpPr>
        <p:spPr>
          <a:xfrm>
            <a:off x="457200" y="1776701"/>
            <a:ext cx="5524500"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B4DF61B8-37AD-7744-B377-CA8C25176C9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302907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Full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2C5206E-9108-594D-A183-860617D25FAB}"/>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1CB894CB-6B2E-CE4F-B7CF-4BA6DB346F4B}"/>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3" name="Rectangle 22">
            <a:extLst>
              <a:ext uri="{FF2B5EF4-FFF2-40B4-BE49-F238E27FC236}">
                <a16:creationId xmlns:a16="http://schemas.microsoft.com/office/drawing/2014/main" id="{E16F314B-433C-CF47-88A5-8930835B1A61}"/>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4" name="Rectangle 23">
            <a:extLst>
              <a:ext uri="{FF2B5EF4-FFF2-40B4-BE49-F238E27FC236}">
                <a16:creationId xmlns:a16="http://schemas.microsoft.com/office/drawing/2014/main" id="{F20BE3FB-6FDC-9042-9C9B-34EBDDD73A3F}"/>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5" name="Rectangle 24">
            <a:extLst>
              <a:ext uri="{FF2B5EF4-FFF2-40B4-BE49-F238E27FC236}">
                <a16:creationId xmlns:a16="http://schemas.microsoft.com/office/drawing/2014/main" id="{9E83A899-2679-DA41-A99D-76287E851FAF}"/>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6" name="Rectangle 25">
            <a:extLst>
              <a:ext uri="{FF2B5EF4-FFF2-40B4-BE49-F238E27FC236}">
                <a16:creationId xmlns:a16="http://schemas.microsoft.com/office/drawing/2014/main" id="{4AB32225-92D4-3842-B2D1-E49A30C34BF0}"/>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7" name="Rectangle 26">
            <a:extLst>
              <a:ext uri="{FF2B5EF4-FFF2-40B4-BE49-F238E27FC236}">
                <a16:creationId xmlns:a16="http://schemas.microsoft.com/office/drawing/2014/main" id="{2345737B-DC7F-254F-8A40-6FFB374748B6}"/>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8" name="Rectangle 27">
            <a:extLst>
              <a:ext uri="{FF2B5EF4-FFF2-40B4-BE49-F238E27FC236}">
                <a16:creationId xmlns:a16="http://schemas.microsoft.com/office/drawing/2014/main" id="{F96DABFD-7011-334B-B80A-8BF20DA251E1}"/>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9" name="Rectangle 28">
            <a:extLst>
              <a:ext uri="{FF2B5EF4-FFF2-40B4-BE49-F238E27FC236}">
                <a16:creationId xmlns:a16="http://schemas.microsoft.com/office/drawing/2014/main" id="{A42181AC-1982-D241-9B52-8CE5FF0599EC}"/>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0" name="Rectangle 29">
            <a:extLst>
              <a:ext uri="{FF2B5EF4-FFF2-40B4-BE49-F238E27FC236}">
                <a16:creationId xmlns:a16="http://schemas.microsoft.com/office/drawing/2014/main" id="{FC2364E7-70E7-7B40-BDDC-5909F0B02F21}"/>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1" name="Rectangle 30">
            <a:extLst>
              <a:ext uri="{FF2B5EF4-FFF2-40B4-BE49-F238E27FC236}">
                <a16:creationId xmlns:a16="http://schemas.microsoft.com/office/drawing/2014/main" id="{F40D4677-D410-CB4B-9A8F-9259A32200B9}"/>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BC07D3DC-743D-C14F-A2BE-0040FFF15796}"/>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3" name="Rectangle 32">
            <a:extLst>
              <a:ext uri="{FF2B5EF4-FFF2-40B4-BE49-F238E27FC236}">
                <a16:creationId xmlns:a16="http://schemas.microsoft.com/office/drawing/2014/main" id="{C31BE890-62C9-C541-AE58-4CBF0C3642DD}"/>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 name="Footer Placeholder 4">
            <a:extLst>
              <a:ext uri="{FF2B5EF4-FFF2-40B4-BE49-F238E27FC236}">
                <a16:creationId xmlns:a16="http://schemas.microsoft.com/office/drawing/2014/main" id="{56E57A19-67CD-4B41-9D2A-A3A2C55E058D}"/>
              </a:ext>
            </a:extLst>
          </p:cNvPr>
          <p:cNvSpPr>
            <a:spLocks noGrp="1"/>
          </p:cNvSpPr>
          <p:nvPr>
            <p:ph type="ftr" sz="quarter" idx="10"/>
          </p:nvPr>
        </p:nvSpPr>
        <p:spPr/>
        <p:txBody>
          <a:bodyPr/>
          <a:lstStyle/>
          <a:p>
            <a:r>
              <a:rPr lang="en-US" dirty="0"/>
              <a:t>© 2022 Barfresh Food Group Inc. All rights reserved.</a:t>
            </a:r>
          </a:p>
        </p:txBody>
      </p:sp>
      <p:sp>
        <p:nvSpPr>
          <p:cNvPr id="6" name="Slide Number Placeholder 5">
            <a:extLst>
              <a:ext uri="{FF2B5EF4-FFF2-40B4-BE49-F238E27FC236}">
                <a16:creationId xmlns:a16="http://schemas.microsoft.com/office/drawing/2014/main" id="{D67080FA-7ED9-AF41-BD89-F856D386F6C0}"/>
              </a:ext>
            </a:extLst>
          </p:cNvPr>
          <p:cNvSpPr>
            <a:spLocks noGrp="1"/>
          </p:cNvSpPr>
          <p:nvPr>
            <p:ph type="sldNum" sz="quarter" idx="11"/>
          </p:nvPr>
        </p:nvSpPr>
        <p:spPr/>
        <p:txBody>
          <a:bodyPr/>
          <a:lstStyle/>
          <a:p>
            <a:fld id="{EBE024D5-1297-4749-9977-88FDD6D7A05B}" type="slidenum">
              <a:rPr lang="en-US" smtClean="0"/>
              <a:pPr/>
              <a:t>‹#›</a:t>
            </a:fld>
            <a:endParaRPr lang="en-US" dirty="0"/>
          </a:p>
        </p:txBody>
      </p:sp>
      <p:sp>
        <p:nvSpPr>
          <p:cNvPr id="20" name="Text Placeholder 17">
            <a:extLst>
              <a:ext uri="{FF2B5EF4-FFF2-40B4-BE49-F238E27FC236}">
                <a16:creationId xmlns:a16="http://schemas.microsoft.com/office/drawing/2014/main" id="{32B40A5D-D037-B847-A928-9A0F0A47DA68}"/>
              </a:ext>
            </a:extLst>
          </p:cNvPr>
          <p:cNvSpPr>
            <a:spLocks noGrp="1"/>
          </p:cNvSpPr>
          <p:nvPr>
            <p:ph idx="1"/>
          </p:nvPr>
        </p:nvSpPr>
        <p:spPr>
          <a:xfrm>
            <a:off x="457200" y="1776701"/>
            <a:ext cx="11277600"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E8EE622-3130-344F-BC79-6E64F75029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444185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8" name="Right Triangle 27">
            <a:extLst>
              <a:ext uri="{FF2B5EF4-FFF2-40B4-BE49-F238E27FC236}">
                <a16:creationId xmlns:a16="http://schemas.microsoft.com/office/drawing/2014/main" id="{B5E0A878-094A-AB49-9524-0A5C352B2DDB}"/>
              </a:ext>
            </a:extLst>
          </p:cNvPr>
          <p:cNvSpPr/>
          <p:nvPr userDrawn="1"/>
        </p:nvSpPr>
        <p:spPr>
          <a:xfrm>
            <a:off x="0" y="6099217"/>
            <a:ext cx="12192000" cy="768618"/>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Title Text"/>
          <p:cNvSpPr txBox="1">
            <a:spLocks noGrp="1"/>
          </p:cNvSpPr>
          <p:nvPr>
            <p:ph type="title"/>
          </p:nvPr>
        </p:nvSpPr>
        <p:spPr>
          <a:xfrm>
            <a:off x="457200" y="430140"/>
            <a:ext cx="11277600" cy="51244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r>
              <a:rPr lang="en-US" dirty="0"/>
              <a:t>Click to edit Master title style</a:t>
            </a:r>
            <a:endParaRPr dirty="0"/>
          </a:p>
        </p:txBody>
      </p:sp>
      <p:sp>
        <p:nvSpPr>
          <p:cNvPr id="16" name="Slide Number"/>
          <p:cNvSpPr txBox="1">
            <a:spLocks noGrp="1"/>
          </p:cNvSpPr>
          <p:nvPr>
            <p:ph type="sldNum" sz="quarter" idx="2"/>
          </p:nvPr>
        </p:nvSpPr>
        <p:spPr>
          <a:xfrm>
            <a:off x="457200" y="6427412"/>
            <a:ext cx="342900" cy="182880"/>
          </a:xfrm>
          <a:prstGeom prst="rect">
            <a:avLst/>
          </a:prstGeom>
          <a:ln w="12700">
            <a:miter lim="400000"/>
          </a:ln>
        </p:spPr>
        <p:txBody>
          <a:bodyPr lIns="0" tIns="0" rIns="0" bIns="0" anchor="b">
            <a:noAutofit/>
          </a:bodyPr>
          <a:lstStyle>
            <a:lvl1pPr algn="l">
              <a:lnSpc>
                <a:spcPct val="100000"/>
              </a:lnSpc>
              <a:spcBef>
                <a:spcPts val="0"/>
              </a:spcBef>
              <a:defRPr sz="900" b="0" i="0" spc="-18">
                <a:ln>
                  <a:noFill/>
                </a:ln>
                <a:solidFill>
                  <a:schemeClr val="accent6"/>
                </a:solidFill>
                <a:latin typeface="Avenir Roman" panose="02000503020000020003" pitchFamily="2" charset="0"/>
                <a:ea typeface="+mn-ea"/>
                <a:cs typeface="+mn-cs"/>
                <a:sym typeface="Market Sans Semi Bold"/>
              </a:defRPr>
            </a:lvl1pPr>
          </a:lstStyle>
          <a:p>
            <a:fld id="{EBE024D5-1297-4749-9977-88FDD6D7A05B}" type="slidenum">
              <a:rPr lang="en-US" smtClean="0"/>
              <a:pPr/>
              <a:t>‹#›</a:t>
            </a:fld>
            <a:endParaRPr lang="en-US" dirty="0"/>
          </a:p>
        </p:txBody>
      </p:sp>
      <p:sp>
        <p:nvSpPr>
          <p:cNvPr id="20" name="Footer Placeholder 19">
            <a:extLst>
              <a:ext uri="{FF2B5EF4-FFF2-40B4-BE49-F238E27FC236}">
                <a16:creationId xmlns:a16="http://schemas.microsoft.com/office/drawing/2014/main" id="{816748A6-7646-AC43-9BBE-B142C281847A}"/>
              </a:ext>
            </a:extLst>
          </p:cNvPr>
          <p:cNvSpPr>
            <a:spLocks noGrp="1"/>
          </p:cNvSpPr>
          <p:nvPr>
            <p:ph type="ftr" sz="quarter" idx="3"/>
          </p:nvPr>
        </p:nvSpPr>
        <p:spPr>
          <a:xfrm>
            <a:off x="800100" y="6427412"/>
            <a:ext cx="5410200" cy="182880"/>
          </a:xfrm>
          <a:prstGeom prst="rect">
            <a:avLst/>
          </a:prstGeom>
        </p:spPr>
        <p:txBody>
          <a:bodyPr vert="horz" lIns="0" tIns="0" rIns="0" bIns="0" rtlCol="0" anchor="b"/>
          <a:lstStyle>
            <a:lvl1pPr algn="l">
              <a:lnSpc>
                <a:spcPct val="100000"/>
              </a:lnSpc>
              <a:defRPr sz="900" b="0" i="0">
                <a:solidFill>
                  <a:schemeClr val="accent6"/>
                </a:solidFill>
                <a:latin typeface="Avenir Roman" panose="02000503020000020003" pitchFamily="2" charset="0"/>
              </a:defRPr>
            </a:lvl1pPr>
          </a:lstStyle>
          <a:p>
            <a:r>
              <a:rPr lang="en-US" dirty="0"/>
              <a:t>© 2022 Barfresh Food Group Inc. All rights reserved.</a:t>
            </a:r>
          </a:p>
        </p:txBody>
      </p:sp>
      <p:sp>
        <p:nvSpPr>
          <p:cNvPr id="18" name="Text Placeholder 17">
            <a:extLst>
              <a:ext uri="{FF2B5EF4-FFF2-40B4-BE49-F238E27FC236}">
                <a16:creationId xmlns:a16="http://schemas.microsoft.com/office/drawing/2014/main" id="{626FE7A2-57CE-E948-8CDF-F25E66B9E1E9}"/>
              </a:ext>
            </a:extLst>
          </p:cNvPr>
          <p:cNvSpPr>
            <a:spLocks noGrp="1"/>
          </p:cNvSpPr>
          <p:nvPr>
            <p:ph type="body" idx="1"/>
          </p:nvPr>
        </p:nvSpPr>
        <p:spPr>
          <a:xfrm>
            <a:off x="457200" y="1776701"/>
            <a:ext cx="11277600" cy="421396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Rectangle 29">
            <a:extLst>
              <a:ext uri="{FF2B5EF4-FFF2-40B4-BE49-F238E27FC236}">
                <a16:creationId xmlns:a16="http://schemas.microsoft.com/office/drawing/2014/main" id="{537E2524-D063-CE4D-BC3B-D32A1852AB01}"/>
              </a:ext>
            </a:extLst>
          </p:cNvPr>
          <p:cNvSpPr/>
          <p:nvPr userDrawn="1"/>
        </p:nvSpPr>
        <p:spPr>
          <a:xfrm>
            <a:off x="11874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1" name="Rectangle 30">
            <a:extLst>
              <a:ext uri="{FF2B5EF4-FFF2-40B4-BE49-F238E27FC236}">
                <a16:creationId xmlns:a16="http://schemas.microsoft.com/office/drawing/2014/main" id="{3AFD426C-01EC-B741-B326-84DD5181C27B}"/>
              </a:ext>
            </a:extLst>
          </p:cNvPr>
          <p:cNvSpPr/>
          <p:nvPr userDrawn="1"/>
        </p:nvSpPr>
        <p:spPr>
          <a:xfrm>
            <a:off x="21463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2" name="Rectangle 31">
            <a:extLst>
              <a:ext uri="{FF2B5EF4-FFF2-40B4-BE49-F238E27FC236}">
                <a16:creationId xmlns:a16="http://schemas.microsoft.com/office/drawing/2014/main" id="{CA5999E6-432D-0C41-8F2F-CEDA4662BD7F}"/>
              </a:ext>
            </a:extLst>
          </p:cNvPr>
          <p:cNvSpPr/>
          <p:nvPr userDrawn="1"/>
        </p:nvSpPr>
        <p:spPr>
          <a:xfrm>
            <a:off x="31051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3" name="Rectangle 32">
            <a:extLst>
              <a:ext uri="{FF2B5EF4-FFF2-40B4-BE49-F238E27FC236}">
                <a16:creationId xmlns:a16="http://schemas.microsoft.com/office/drawing/2014/main" id="{BED6A061-F550-AD47-8526-9FF69C04D08A}"/>
              </a:ext>
            </a:extLst>
          </p:cNvPr>
          <p:cNvSpPr/>
          <p:nvPr userDrawn="1"/>
        </p:nvSpPr>
        <p:spPr>
          <a:xfrm>
            <a:off x="1173480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4" name="Rectangle 33">
            <a:extLst>
              <a:ext uri="{FF2B5EF4-FFF2-40B4-BE49-F238E27FC236}">
                <a16:creationId xmlns:a16="http://schemas.microsoft.com/office/drawing/2014/main" id="{5DA363E5-D520-EF42-B17E-CF325EF354AB}"/>
              </a:ext>
            </a:extLst>
          </p:cNvPr>
          <p:cNvSpPr/>
          <p:nvPr userDrawn="1"/>
        </p:nvSpPr>
        <p:spPr>
          <a:xfrm>
            <a:off x="40640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5" name="Rectangle 34">
            <a:extLst>
              <a:ext uri="{FF2B5EF4-FFF2-40B4-BE49-F238E27FC236}">
                <a16:creationId xmlns:a16="http://schemas.microsoft.com/office/drawing/2014/main" id="{04DF1348-84A3-0D45-BEE1-E1FFCC211B74}"/>
              </a:ext>
            </a:extLst>
          </p:cNvPr>
          <p:cNvSpPr/>
          <p:nvPr userDrawn="1"/>
        </p:nvSpPr>
        <p:spPr>
          <a:xfrm>
            <a:off x="50228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6" name="Rectangle 35">
            <a:extLst>
              <a:ext uri="{FF2B5EF4-FFF2-40B4-BE49-F238E27FC236}">
                <a16:creationId xmlns:a16="http://schemas.microsoft.com/office/drawing/2014/main" id="{AE708192-D772-A443-8249-B2F172BEEED1}"/>
              </a:ext>
            </a:extLst>
          </p:cNvPr>
          <p:cNvSpPr/>
          <p:nvPr userDrawn="1"/>
        </p:nvSpPr>
        <p:spPr>
          <a:xfrm>
            <a:off x="59817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7" name="Rectangle 36">
            <a:extLst>
              <a:ext uri="{FF2B5EF4-FFF2-40B4-BE49-F238E27FC236}">
                <a16:creationId xmlns:a16="http://schemas.microsoft.com/office/drawing/2014/main" id="{4FEE38E9-1650-B54F-96FE-4DD63160637C}"/>
              </a:ext>
            </a:extLst>
          </p:cNvPr>
          <p:cNvSpPr/>
          <p:nvPr userDrawn="1"/>
        </p:nvSpPr>
        <p:spPr>
          <a:xfrm>
            <a:off x="107759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8" name="Rectangle 37">
            <a:extLst>
              <a:ext uri="{FF2B5EF4-FFF2-40B4-BE49-F238E27FC236}">
                <a16:creationId xmlns:a16="http://schemas.microsoft.com/office/drawing/2014/main" id="{588038A3-8BB4-7748-BA30-22A71C8DEAAA}"/>
              </a:ext>
            </a:extLst>
          </p:cNvPr>
          <p:cNvSpPr/>
          <p:nvPr userDrawn="1"/>
        </p:nvSpPr>
        <p:spPr>
          <a:xfrm>
            <a:off x="981710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9" name="Rectangle 38">
            <a:extLst>
              <a:ext uri="{FF2B5EF4-FFF2-40B4-BE49-F238E27FC236}">
                <a16:creationId xmlns:a16="http://schemas.microsoft.com/office/drawing/2014/main" id="{095941ED-D422-E540-BD70-BE137874C6FF}"/>
              </a:ext>
            </a:extLst>
          </p:cNvPr>
          <p:cNvSpPr/>
          <p:nvPr userDrawn="1"/>
        </p:nvSpPr>
        <p:spPr>
          <a:xfrm>
            <a:off x="885825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0" name="Rectangle 39">
            <a:extLst>
              <a:ext uri="{FF2B5EF4-FFF2-40B4-BE49-F238E27FC236}">
                <a16:creationId xmlns:a16="http://schemas.microsoft.com/office/drawing/2014/main" id="{C828D198-310A-4740-8A95-DF5BC2739BE8}"/>
              </a:ext>
            </a:extLst>
          </p:cNvPr>
          <p:cNvSpPr/>
          <p:nvPr userDrawn="1"/>
        </p:nvSpPr>
        <p:spPr>
          <a:xfrm>
            <a:off x="7899400" y="0"/>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1" name="Rectangle 40">
            <a:extLst>
              <a:ext uri="{FF2B5EF4-FFF2-40B4-BE49-F238E27FC236}">
                <a16:creationId xmlns:a16="http://schemas.microsoft.com/office/drawing/2014/main" id="{383CAE58-EACA-7E4E-BE3C-0D886B7DC0AA}"/>
              </a:ext>
            </a:extLst>
          </p:cNvPr>
          <p:cNvSpPr/>
          <p:nvPr userDrawn="1"/>
        </p:nvSpPr>
        <p:spPr>
          <a:xfrm>
            <a:off x="6940550" y="-1614"/>
            <a:ext cx="2286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2" name="Rectangle 41">
            <a:extLst>
              <a:ext uri="{FF2B5EF4-FFF2-40B4-BE49-F238E27FC236}">
                <a16:creationId xmlns:a16="http://schemas.microsoft.com/office/drawing/2014/main" id="{6D21F59E-14F8-3B4B-B52C-562002729B3E}"/>
              </a:ext>
            </a:extLst>
          </p:cNvPr>
          <p:cNvSpPr/>
          <p:nvPr userDrawn="1"/>
        </p:nvSpPr>
        <p:spPr>
          <a:xfrm>
            <a:off x="0" y="0"/>
            <a:ext cx="457200" cy="292608"/>
          </a:xfrm>
          <a:prstGeom prst="rect">
            <a:avLst/>
          </a:prstGeom>
          <a:solidFill>
            <a:schemeClr val="tx2">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3" name="Picture 2">
            <a:extLst>
              <a:ext uri="{FF2B5EF4-FFF2-40B4-BE49-F238E27FC236}">
                <a16:creationId xmlns:a16="http://schemas.microsoft.com/office/drawing/2014/main" id="{8060B92F-F567-C843-8E79-3EA4DD5D309E}"/>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045700" y="6107396"/>
            <a:ext cx="1778552" cy="411456"/>
          </a:xfrm>
          <a:prstGeom prst="rect">
            <a:avLst/>
          </a:prstGeom>
        </p:spPr>
      </p:pic>
    </p:spTree>
    <p:extLst>
      <p:ext uri="{BB962C8B-B14F-4D97-AF65-F5344CB8AC3E}">
        <p14:creationId xmlns:p14="http://schemas.microsoft.com/office/powerpoint/2010/main" val="1740642895"/>
      </p:ext>
    </p:extLst>
  </p:cSld>
  <p:clrMap bg1="lt1" tx1="dk1" bg2="lt2" tx2="dk2" accent1="accent1" accent2="accent2" accent3="accent3" accent4="accent4" accent5="accent5" accent6="accent6" hlink="hlink" folHlink="folHlink"/>
  <p:sldLayoutIdLst>
    <p:sldLayoutId id="2147483771" r:id="rId1"/>
    <p:sldLayoutId id="2147483856" r:id="rId2"/>
    <p:sldLayoutId id="2147483857" r:id="rId3"/>
    <p:sldLayoutId id="2147483772" r:id="rId4"/>
    <p:sldLayoutId id="2147483773" r:id="rId5"/>
    <p:sldLayoutId id="2147483774" r:id="rId6"/>
    <p:sldLayoutId id="2147483775" r:id="rId7"/>
    <p:sldLayoutId id="2147483776" r:id="rId8"/>
    <p:sldLayoutId id="2147483777" r:id="rId9"/>
    <p:sldLayoutId id="2147483778" r:id="rId10"/>
    <p:sldLayoutId id="2147483854" r:id="rId11"/>
    <p:sldLayoutId id="2147483858" r:id="rId12"/>
    <p:sldLayoutId id="2147483855" r:id="rId13"/>
    <p:sldLayoutId id="2147483779" r:id="rId14"/>
    <p:sldLayoutId id="2147483780" r:id="rId15"/>
    <p:sldLayoutId id="2147483852" r:id="rId16"/>
    <p:sldLayoutId id="2147483853" r:id="rId17"/>
    <p:sldLayoutId id="2147483781" r:id="rId18"/>
    <p:sldLayoutId id="2147483782" r:id="rId19"/>
    <p:sldLayoutId id="2147483783" r:id="rId20"/>
    <p:sldLayoutId id="2147483784" r:id="rId21"/>
    <p:sldLayoutId id="2147483859" r:id="rId22"/>
  </p:sldLayoutIdLst>
  <p:transition spd="med"/>
  <p:hf hdr="0" dt="0"/>
  <p:txStyles>
    <p:titleStyle>
      <a:lvl1pPr marL="0" marR="0" indent="0" algn="l" defTabSz="228600" rtl="0" eaLnBrk="1" fontAlgn="t" latinLnBrk="0" hangingPunct="1">
        <a:lnSpc>
          <a:spcPct val="90000"/>
        </a:lnSpc>
        <a:spcBef>
          <a:spcPts val="0"/>
        </a:spcBef>
        <a:spcAft>
          <a:spcPts val="0"/>
        </a:spcAft>
        <a:buClrTx/>
        <a:buSzTx/>
        <a:buFontTx/>
        <a:buNone/>
        <a:tabLst/>
        <a:defRPr sz="3600" b="0" i="0" u="none" strike="noStrike" cap="none" spc="-64" baseline="0">
          <a:ln>
            <a:noFill/>
          </a:ln>
          <a:solidFill>
            <a:schemeClr val="accent3"/>
          </a:solidFill>
          <a:uFillTx/>
          <a:latin typeface="Espa" panose="02000506000000020004" pitchFamily="2" charset="0"/>
          <a:ea typeface="+mn-ea"/>
          <a:cs typeface="+mn-cs"/>
          <a:sym typeface="Market Sans Semi Bold"/>
        </a:defRPr>
      </a:lvl1pPr>
      <a:lvl2pPr marL="0" marR="0" indent="1143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2pPr>
      <a:lvl3pPr marL="0" marR="0" indent="2286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3pPr>
      <a:lvl4pPr marL="0" marR="0" indent="3429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4pPr>
      <a:lvl5pPr marL="0" marR="0" indent="4572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5pPr>
      <a:lvl6pPr marL="0" marR="0" indent="5715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6pPr>
      <a:lvl7pPr marL="0" marR="0" indent="6858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7pPr>
      <a:lvl8pPr marL="0" marR="0" indent="8001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8pPr>
      <a:lvl9pPr marL="0" marR="0" indent="9144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9pPr>
    </p:titleStyle>
    <p:body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p:bodyStyle>
    <p:otherStyle>
      <a:lvl1pPr marL="0" marR="0" indent="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1pPr>
      <a:lvl2pPr marL="0" marR="0" indent="1143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2pPr>
      <a:lvl3pPr marL="0" marR="0" indent="2286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3pPr>
      <a:lvl4pPr marL="0" marR="0" indent="3429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4pPr>
      <a:lvl5pPr marL="0" marR="0" indent="4572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5pPr>
      <a:lvl6pPr marL="0" marR="0" indent="5715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6pPr>
      <a:lvl7pPr marL="0" marR="0" indent="6858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7pPr>
      <a:lvl8pPr marL="0" marR="0" indent="8001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8pPr>
      <a:lvl9pPr marL="0" marR="0" indent="914400" algn="r" defTabSz="228600" eaLnBrk="1" latinLnBrk="0" hangingPunct="1">
        <a:lnSpc>
          <a:spcPct val="80000"/>
        </a:lnSpc>
        <a:spcBef>
          <a:spcPts val="0"/>
        </a:spcBef>
        <a:spcAft>
          <a:spcPts val="0"/>
        </a:spcAft>
        <a:buClrTx/>
        <a:buSzTx/>
        <a:buFontTx/>
        <a:buNone/>
        <a:tabLst/>
        <a:defRPr sz="900" b="0" i="0" u="none" strike="noStrike" cap="none" spc="-18" baseline="0">
          <a:ln>
            <a:noFill/>
          </a:ln>
          <a:solidFill>
            <a:schemeClr val="tx1"/>
          </a:solidFill>
          <a:uFillTx/>
          <a:latin typeface="+mn-lt"/>
          <a:ea typeface="+mn-ea"/>
          <a:cs typeface="+mn-cs"/>
          <a:sym typeface="Market Sans Semi Bold"/>
        </a:defRPr>
      </a:lvl9pPr>
    </p:otherStyle>
  </p:txStyles>
  <p:extLst>
    <p:ext uri="{27BBF7A9-308A-43DC-89C8-2F10F3537804}">
      <p15:sldGuideLst xmlns:p15="http://schemas.microsoft.com/office/powerpoint/2012/main">
        <p15:guide id="1" orient="horz" pos="4152" userDrawn="1">
          <p15:clr>
            <a:srgbClr val="F26B43"/>
          </p15:clr>
        </p15:guide>
        <p15:guide id="2" pos="3840" userDrawn="1">
          <p15:clr>
            <a:srgbClr val="F26B43"/>
          </p15:clr>
        </p15:guide>
        <p15:guide id="3" orient="horz" pos="2160" userDrawn="1">
          <p15:clr>
            <a:srgbClr val="F26B43"/>
          </p15:clr>
        </p15:guide>
        <p15:guide id="4" pos="288" userDrawn="1">
          <p15:clr>
            <a:srgbClr val="F26B43"/>
          </p15:clr>
        </p15:guide>
        <p15:guide id="5" orient="horz" pos="528" userDrawn="1">
          <p15:clr>
            <a:srgbClr val="F26B43"/>
          </p15:clr>
        </p15:guide>
        <p15:guide id="6" orient="horz" pos="12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1.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008B3B1F-98B9-C74A-B350-A07B65EB8A4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10" name="Freeform 9">
            <a:extLst>
              <a:ext uri="{FF2B5EF4-FFF2-40B4-BE49-F238E27FC236}">
                <a16:creationId xmlns:a16="http://schemas.microsoft.com/office/drawing/2014/main" id="{C64C4D2C-5047-1642-BF58-44087F1384F7}"/>
              </a:ext>
            </a:extLst>
          </p:cNvPr>
          <p:cNvSpPr/>
          <p:nvPr/>
        </p:nvSpPr>
        <p:spPr>
          <a:xfrm>
            <a:off x="0" y="3063316"/>
            <a:ext cx="12192000" cy="3794683"/>
          </a:xfrm>
          <a:custGeom>
            <a:avLst/>
            <a:gdLst>
              <a:gd name="connsiteX0" fmla="*/ 0 w 12192000"/>
              <a:gd name="connsiteY0" fmla="*/ 770232 h 3794683"/>
              <a:gd name="connsiteX1" fmla="*/ 12192000 w 12192000"/>
              <a:gd name="connsiteY1" fmla="*/ 770232 h 3794683"/>
              <a:gd name="connsiteX2" fmla="*/ 12192000 w 12192000"/>
              <a:gd name="connsiteY2" fmla="*/ 2013229 h 3794683"/>
              <a:gd name="connsiteX3" fmla="*/ 12192000 w 12192000"/>
              <a:gd name="connsiteY3" fmla="*/ 2049066 h 3794683"/>
              <a:gd name="connsiteX4" fmla="*/ 12192000 w 12192000"/>
              <a:gd name="connsiteY4" fmla="*/ 2836808 h 3794683"/>
              <a:gd name="connsiteX5" fmla="*/ 12192000 w 12192000"/>
              <a:gd name="connsiteY5" fmla="*/ 3119653 h 3794683"/>
              <a:gd name="connsiteX6" fmla="*/ 12192000 w 12192000"/>
              <a:gd name="connsiteY6" fmla="*/ 3794683 h 3794683"/>
              <a:gd name="connsiteX7" fmla="*/ 0 w 12192000"/>
              <a:gd name="connsiteY7" fmla="*/ 3794683 h 3794683"/>
              <a:gd name="connsiteX8" fmla="*/ 0 w 12192000"/>
              <a:gd name="connsiteY8" fmla="*/ 3119653 h 3794683"/>
              <a:gd name="connsiteX9" fmla="*/ 0 w 12192000"/>
              <a:gd name="connsiteY9" fmla="*/ 2836808 h 3794683"/>
              <a:gd name="connsiteX10" fmla="*/ 0 w 12192000"/>
              <a:gd name="connsiteY10" fmla="*/ 2049066 h 3794683"/>
              <a:gd name="connsiteX11" fmla="*/ 0 w 12192000"/>
              <a:gd name="connsiteY11" fmla="*/ 2013229 h 3794683"/>
              <a:gd name="connsiteX12" fmla="*/ 0 w 12192000"/>
              <a:gd name="connsiteY12" fmla="*/ 0 h 3794683"/>
              <a:gd name="connsiteX13" fmla="*/ 12192000 w 12192000"/>
              <a:gd name="connsiteY13" fmla="*/ 768618 h 3794683"/>
              <a:gd name="connsiteX14" fmla="*/ 0 w 12192000"/>
              <a:gd name="connsiteY14" fmla="*/ 768618 h 379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3794683">
                <a:moveTo>
                  <a:pt x="0" y="770232"/>
                </a:moveTo>
                <a:lnTo>
                  <a:pt x="12192000" y="770232"/>
                </a:lnTo>
                <a:lnTo>
                  <a:pt x="12192000" y="2013229"/>
                </a:lnTo>
                <a:lnTo>
                  <a:pt x="12192000" y="2049066"/>
                </a:lnTo>
                <a:lnTo>
                  <a:pt x="12192000" y="2836808"/>
                </a:lnTo>
                <a:lnTo>
                  <a:pt x="12192000" y="3119653"/>
                </a:lnTo>
                <a:lnTo>
                  <a:pt x="12192000" y="3794683"/>
                </a:lnTo>
                <a:lnTo>
                  <a:pt x="0" y="3794683"/>
                </a:lnTo>
                <a:lnTo>
                  <a:pt x="0" y="3119653"/>
                </a:lnTo>
                <a:lnTo>
                  <a:pt x="0" y="2836808"/>
                </a:lnTo>
                <a:lnTo>
                  <a:pt x="0" y="2049066"/>
                </a:lnTo>
                <a:lnTo>
                  <a:pt x="0" y="2013229"/>
                </a:lnTo>
                <a:close/>
                <a:moveTo>
                  <a:pt x="0" y="0"/>
                </a:moveTo>
                <a:lnTo>
                  <a:pt x="12192000" y="768618"/>
                </a:lnTo>
                <a:lnTo>
                  <a:pt x="0" y="768618"/>
                </a:lnTo>
                <a:close/>
              </a:path>
            </a:pathLst>
          </a:cu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 name="Title 3">
            <a:extLst>
              <a:ext uri="{FF2B5EF4-FFF2-40B4-BE49-F238E27FC236}">
                <a16:creationId xmlns:a16="http://schemas.microsoft.com/office/drawing/2014/main" id="{394F219F-A8F6-AD4C-AB60-A1F424E2BA47}"/>
              </a:ext>
            </a:extLst>
          </p:cNvPr>
          <p:cNvSpPr>
            <a:spLocks noGrp="1"/>
          </p:cNvSpPr>
          <p:nvPr>
            <p:ph type="title"/>
          </p:nvPr>
        </p:nvSpPr>
        <p:spPr/>
        <p:txBody>
          <a:bodyPr/>
          <a:lstStyle/>
          <a:p>
            <a:r>
              <a:rPr lang="en-US" dirty="0"/>
              <a:t>Investor Presentation</a:t>
            </a:r>
          </a:p>
        </p:txBody>
      </p:sp>
      <p:grpSp>
        <p:nvGrpSpPr>
          <p:cNvPr id="11" name="Group 10">
            <a:extLst>
              <a:ext uri="{FF2B5EF4-FFF2-40B4-BE49-F238E27FC236}">
                <a16:creationId xmlns:a16="http://schemas.microsoft.com/office/drawing/2014/main" id="{073BB2EE-8900-BD4D-B03F-D1BDB11A4F59}"/>
              </a:ext>
            </a:extLst>
          </p:cNvPr>
          <p:cNvGrpSpPr/>
          <p:nvPr/>
        </p:nvGrpSpPr>
        <p:grpSpPr>
          <a:xfrm>
            <a:off x="857513" y="583589"/>
            <a:ext cx="3922767" cy="3922767"/>
            <a:chOff x="857513" y="583589"/>
            <a:chExt cx="3922767" cy="3922767"/>
          </a:xfrm>
        </p:grpSpPr>
        <p:sp>
          <p:nvSpPr>
            <p:cNvPr id="12" name="Oval 11">
              <a:extLst>
                <a:ext uri="{FF2B5EF4-FFF2-40B4-BE49-F238E27FC236}">
                  <a16:creationId xmlns:a16="http://schemas.microsoft.com/office/drawing/2014/main" id="{0906E4C3-7165-1146-8F88-16FA5481121E}"/>
                </a:ext>
              </a:extLst>
            </p:cNvPr>
            <p:cNvSpPr/>
            <p:nvPr userDrawn="1"/>
          </p:nvSpPr>
          <p:spPr>
            <a:xfrm>
              <a:off x="857513" y="583589"/>
              <a:ext cx="3922767" cy="3922767"/>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pic>
          <p:nvPicPr>
            <p:cNvPr id="13" name="Picture 12">
              <a:extLst>
                <a:ext uri="{FF2B5EF4-FFF2-40B4-BE49-F238E27FC236}">
                  <a16:creationId xmlns:a16="http://schemas.microsoft.com/office/drawing/2014/main" id="{D1784668-4520-EF4C-B508-0EE8BF2FB8D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39729" y="1449751"/>
              <a:ext cx="2758335" cy="2190442"/>
            </a:xfrm>
            <a:prstGeom prst="rect">
              <a:avLst/>
            </a:prstGeom>
          </p:spPr>
        </p:pic>
      </p:grpSp>
      <p:sp>
        <p:nvSpPr>
          <p:cNvPr id="8" name="TextBox 7">
            <a:extLst>
              <a:ext uri="{FF2B5EF4-FFF2-40B4-BE49-F238E27FC236}">
                <a16:creationId xmlns:a16="http://schemas.microsoft.com/office/drawing/2014/main" id="{AB69E3FC-8DE7-D248-999A-EE7B21AC6FE1}"/>
              </a:ext>
            </a:extLst>
          </p:cNvPr>
          <p:cNvSpPr txBox="1"/>
          <p:nvPr/>
        </p:nvSpPr>
        <p:spPr>
          <a:xfrm>
            <a:off x="4292600" y="5254525"/>
            <a:ext cx="535405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57200" hangingPunct="0"/>
            <a:r>
              <a:rPr kumimoji="0" lang="en-US" u="none" strike="noStrike" cap="none" spc="0" normalizeH="0" baseline="0" dirty="0">
                <a:ln>
                  <a:noFill/>
                </a:ln>
                <a:solidFill>
                  <a:schemeClr val="accent6"/>
                </a:solidFill>
                <a:effectLst/>
                <a:uFillTx/>
                <a:latin typeface="Avenir Medium" panose="02000503020000020003" pitchFamily="2" charset="0"/>
                <a:ea typeface="Market Sans"/>
                <a:cs typeface="Market Sans"/>
                <a:sym typeface="Market Sans"/>
              </a:rPr>
              <a:t>Premeasured   I </a:t>
            </a:r>
            <a:r>
              <a:rPr lang="en-US" dirty="0">
                <a:solidFill>
                  <a:schemeClr val="accent6"/>
                </a:solidFill>
                <a:latin typeface="Avenir Medium" panose="02000503020000020003" pitchFamily="2" charset="0"/>
                <a:ea typeface="Market Sans"/>
                <a:cs typeface="Market Sans"/>
                <a:sym typeface="Market Sans"/>
              </a:rPr>
              <a:t>  Prepackaged  I   </a:t>
            </a:r>
            <a:r>
              <a:rPr kumimoji="0" lang="en-US" u="none" strike="noStrike" cap="none" spc="0" normalizeH="0" baseline="0" dirty="0">
                <a:ln>
                  <a:noFill/>
                </a:ln>
                <a:solidFill>
                  <a:schemeClr val="accent6"/>
                </a:solidFill>
                <a:effectLst/>
                <a:uFillTx/>
                <a:latin typeface="Avenir Medium" panose="02000503020000020003" pitchFamily="2" charset="0"/>
                <a:ea typeface="Market Sans"/>
                <a:cs typeface="Market Sans"/>
                <a:sym typeface="Market Sans"/>
              </a:rPr>
              <a:t>Perfection</a:t>
            </a:r>
          </a:p>
        </p:txBody>
      </p:sp>
    </p:spTree>
    <p:extLst>
      <p:ext uri="{BB962C8B-B14F-4D97-AF65-F5344CB8AC3E}">
        <p14:creationId xmlns:p14="http://schemas.microsoft.com/office/powerpoint/2010/main" val="154720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3066"/>
            <a:ext cx="6814336" cy="5219700"/>
          </a:xfrm>
          <a:prstGeom prst="rect">
            <a:avLst/>
          </a:prstGeom>
        </p:spPr>
      </p:pic>
      <p:sp>
        <p:nvSpPr>
          <p:cNvPr id="15" name="Rectangle 14">
            <a:extLst>
              <a:ext uri="{FF2B5EF4-FFF2-40B4-BE49-F238E27FC236}">
                <a16:creationId xmlns:a16="http://schemas.microsoft.com/office/drawing/2014/main" id="{954E2494-5670-1E47-953E-AA2CCF64FA04}"/>
              </a:ext>
            </a:extLst>
          </p:cNvPr>
          <p:cNvSpPr/>
          <p:nvPr/>
        </p:nvSpPr>
        <p:spPr>
          <a:xfrm>
            <a:off x="6814335" y="0"/>
            <a:ext cx="5407799" cy="6867835"/>
          </a:xfrm>
          <a:prstGeom prst="rect">
            <a:avLst/>
          </a:prstGeom>
          <a:solidFill>
            <a:srgbClr val="89BF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 name="Title 1">
            <a:extLst>
              <a:ext uri="{FF2B5EF4-FFF2-40B4-BE49-F238E27FC236}">
                <a16:creationId xmlns:a16="http://schemas.microsoft.com/office/drawing/2014/main" id="{97927475-73ED-7C47-9014-C3F054567038}"/>
              </a:ext>
            </a:extLst>
          </p:cNvPr>
          <p:cNvSpPr>
            <a:spLocks noGrp="1"/>
          </p:cNvSpPr>
          <p:nvPr>
            <p:ph type="title"/>
          </p:nvPr>
        </p:nvSpPr>
        <p:spPr>
          <a:xfrm>
            <a:off x="279815" y="145798"/>
            <a:ext cx="11277600" cy="1011046"/>
          </a:xfrm>
        </p:spPr>
        <p:txBody>
          <a:bodyPr/>
          <a:lstStyle/>
          <a:p>
            <a:r>
              <a:rPr lang="en-US" dirty="0">
                <a:latin typeface="+mn-lt"/>
              </a:rPr>
              <a:t>Barfresh’s 100% Juice Concentrates </a:t>
            </a:r>
            <a:br>
              <a:rPr lang="en-US" dirty="0">
                <a:latin typeface="+mn-lt"/>
              </a:rPr>
            </a:br>
            <a:r>
              <a:rPr lang="en-US" dirty="0">
                <a:latin typeface="+mn-lt"/>
              </a:rPr>
              <a:t>for Schools</a:t>
            </a:r>
          </a:p>
        </p:txBody>
      </p:sp>
      <p:sp>
        <p:nvSpPr>
          <p:cNvPr id="8" name="Slide Number Placeholder 7"/>
          <p:cNvSpPr>
            <a:spLocks noGrp="1"/>
          </p:cNvSpPr>
          <p:nvPr>
            <p:ph type="sldNum" sz="quarter" idx="11"/>
          </p:nvPr>
        </p:nvSpPr>
        <p:spPr/>
        <p:txBody>
          <a:bodyPr/>
          <a:lstStyle/>
          <a:p>
            <a:fld id="{EBE024D5-1297-4749-9977-88FDD6D7A05B}" type="slidenum">
              <a:rPr lang="en-US" sz="1200" smtClean="0">
                <a:solidFill>
                  <a:schemeClr val="bg1"/>
                </a:solidFill>
              </a:rPr>
              <a:pPr/>
              <a:t>10</a:t>
            </a:fld>
            <a:endParaRPr lang="en-US" sz="1200" dirty="0">
              <a:solidFill>
                <a:schemeClr val="bg1"/>
              </a:solidFill>
            </a:endParaRPr>
          </a:p>
        </p:txBody>
      </p:sp>
      <p:sp>
        <p:nvSpPr>
          <p:cNvPr id="18" name="Footer Placeholder 2">
            <a:extLst>
              <a:ext uri="{FF2B5EF4-FFF2-40B4-BE49-F238E27FC236}">
                <a16:creationId xmlns:a16="http://schemas.microsoft.com/office/drawing/2014/main" id="{408F74B2-EA88-C44B-9610-FBCC31C4BCA2}"/>
              </a:ext>
            </a:extLst>
          </p:cNvPr>
          <p:cNvSpPr txBox="1">
            <a:spLocks/>
          </p:cNvSpPr>
          <p:nvPr/>
        </p:nvSpPr>
        <p:spPr>
          <a:xfrm>
            <a:off x="800100" y="6444500"/>
            <a:ext cx="5410200" cy="182880"/>
          </a:xfrm>
          <a:prstGeom prst="rect">
            <a:avLst/>
          </a:prstGeom>
        </p:spPr>
        <p:txBody>
          <a:bodyPr vert="horz" lIns="0" tIns="0" rIns="0" bIns="0" rtlCol="0" anchor="b"/>
          <a:lstStyle>
            <a:defPPr>
              <a:defRPr lang="en-US"/>
            </a:defPPr>
            <a:lvl1pPr marL="0" algn="l" defTabSz="914400" rtl="0" eaLnBrk="1" latinLnBrk="0" hangingPunct="1">
              <a:lnSpc>
                <a:spcPct val="100000"/>
              </a:lnSpc>
              <a:defRPr sz="900" b="0" i="0" kern="1200">
                <a:solidFill>
                  <a:schemeClr val="accent6"/>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 2020 BarFresh Food Group Inc. All rights reserved.</a:t>
            </a:r>
          </a:p>
        </p:txBody>
      </p:sp>
      <p:sp>
        <p:nvSpPr>
          <p:cNvPr id="14" name="TextBox 13">
            <a:extLst>
              <a:ext uri="{FF2B5EF4-FFF2-40B4-BE49-F238E27FC236}">
                <a16:creationId xmlns:a16="http://schemas.microsoft.com/office/drawing/2014/main" id="{20AFB26E-C759-8A46-BA98-A686194C8B10}"/>
              </a:ext>
            </a:extLst>
          </p:cNvPr>
          <p:cNvSpPr txBox="1"/>
          <p:nvPr/>
        </p:nvSpPr>
        <p:spPr>
          <a:xfrm>
            <a:off x="7145827" y="319686"/>
            <a:ext cx="4946346" cy="23596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800"/>
              </a:spcAft>
              <a:buClrTx/>
              <a:buSzTx/>
              <a:buFontTx/>
              <a:buNone/>
              <a:tabLst/>
            </a:pPr>
            <a:r>
              <a:rPr kumimoji="0" lang="en-US" sz="1900" b="1" u="none" strike="noStrike" cap="none" spc="0" normalizeH="0" baseline="0" dirty="0">
                <a:ln>
                  <a:noFill/>
                </a:ln>
                <a:solidFill>
                  <a:schemeClr val="bg1"/>
                </a:solidFill>
                <a:effectLst/>
                <a:uFillTx/>
                <a:ea typeface="Market Sans"/>
                <a:cs typeface="Market Sans"/>
                <a:sym typeface="Market Sans"/>
              </a:rPr>
              <a:t>4g</a:t>
            </a:r>
            <a:r>
              <a:rPr kumimoji="0" lang="en-US" sz="1900" b="1" u="none" strike="noStrike" cap="none" spc="0" normalizeH="0" dirty="0">
                <a:ln>
                  <a:noFill/>
                </a:ln>
                <a:solidFill>
                  <a:schemeClr val="bg1"/>
                </a:solidFill>
                <a:effectLst/>
                <a:uFillTx/>
                <a:ea typeface="Market Sans"/>
                <a:cs typeface="Market Sans"/>
                <a:sym typeface="Market Sans"/>
              </a:rPr>
              <a:t> of Protein and 220g of Potassium, including Vitamin D, Calcium, Iron &amp; Vitamin C</a:t>
            </a:r>
            <a:endParaRPr kumimoji="0" lang="en-US" sz="1900" b="1" u="none" strike="noStrike" cap="none" spc="0" normalizeH="0" baseline="0" dirty="0">
              <a:ln>
                <a:noFill/>
              </a:ln>
              <a:solidFill>
                <a:schemeClr val="bg1"/>
              </a:solidFill>
              <a:effectLst/>
              <a:uFillTx/>
              <a:ea typeface="Market Sans"/>
              <a:cs typeface="Market Sans"/>
              <a:sym typeface="Market Sans"/>
            </a:endParaRPr>
          </a:p>
          <a:p>
            <a:pPr marL="0" marR="0" indent="0" defTabSz="457200" rtl="0" fontAlgn="auto" latinLnBrk="0" hangingPunct="0">
              <a:buClrTx/>
              <a:buSzTx/>
              <a:buFontTx/>
              <a:buNone/>
              <a:tabLst/>
            </a:pPr>
            <a:endParaRPr lang="en-US" sz="700" b="1" dirty="0">
              <a:solidFill>
                <a:schemeClr val="bg1"/>
              </a:solidFill>
              <a:ea typeface="Market Sans"/>
              <a:cs typeface="Market Sans"/>
              <a:sym typeface="Market Sans"/>
            </a:endParaRPr>
          </a:p>
          <a:p>
            <a:pPr lvl="1" defTabSz="457200" hangingPunct="0"/>
            <a:r>
              <a:rPr kumimoji="0" lang="en-US" sz="1900" b="1" u="none" strike="noStrike" cap="none" spc="0" normalizeH="0" baseline="0" dirty="0">
                <a:ln>
                  <a:noFill/>
                </a:ln>
                <a:solidFill>
                  <a:schemeClr val="bg1"/>
                </a:solidFill>
                <a:effectLst/>
                <a:uFillTx/>
                <a:ea typeface="Market Sans"/>
                <a:cs typeface="Market Sans"/>
                <a:sym typeface="Market Sans"/>
              </a:rPr>
              <a:t>No Preservatives</a:t>
            </a:r>
            <a:endParaRPr lang="en-US" sz="700" b="1" dirty="0">
              <a:solidFill>
                <a:schemeClr val="bg1"/>
              </a:solidFill>
              <a:ea typeface="Market Sans"/>
              <a:cs typeface="Market Sans"/>
              <a:sym typeface="Market Sans"/>
            </a:endParaRPr>
          </a:p>
          <a:p>
            <a:pPr lvl="2" defTabSz="457200" hangingPunct="0"/>
            <a:r>
              <a:rPr lang="en-US" sz="1900" b="1" dirty="0">
                <a:solidFill>
                  <a:schemeClr val="bg1"/>
                </a:solidFill>
                <a:ea typeface="Market Sans"/>
                <a:cs typeface="Market Sans"/>
                <a:sym typeface="Market Sans"/>
              </a:rPr>
              <a:t>No Artificial Flavors or Colors</a:t>
            </a:r>
            <a:endParaRPr kumimoji="0" lang="en-US" sz="700" b="1" u="none" strike="noStrike" cap="none" spc="0" normalizeH="0" baseline="0" dirty="0">
              <a:ln>
                <a:noFill/>
              </a:ln>
              <a:solidFill>
                <a:schemeClr val="bg1"/>
              </a:solidFill>
              <a:effectLst/>
              <a:uFillTx/>
              <a:ea typeface="Market Sans"/>
              <a:cs typeface="Market Sans"/>
              <a:sym typeface="Market Sans"/>
            </a:endParaRPr>
          </a:p>
          <a:p>
            <a:pPr lvl="3" defTabSz="457200" hangingPunct="0"/>
            <a:r>
              <a:rPr kumimoji="0" lang="en-US" sz="1900" b="1" u="none" strike="noStrike" cap="none" spc="0" normalizeH="0" baseline="0" dirty="0">
                <a:ln>
                  <a:noFill/>
                </a:ln>
                <a:solidFill>
                  <a:schemeClr val="bg1"/>
                </a:solidFill>
                <a:effectLst/>
                <a:uFillTx/>
                <a:ea typeface="Market Sans"/>
                <a:cs typeface="Market Sans"/>
                <a:sym typeface="Market Sans"/>
              </a:rPr>
              <a:t>No Sugar Added</a:t>
            </a:r>
            <a:endParaRPr lang="en-US" sz="700" b="1" dirty="0">
              <a:solidFill>
                <a:schemeClr val="bg1"/>
              </a:solidFill>
              <a:ea typeface="Market Sans"/>
              <a:cs typeface="Market Sans"/>
              <a:sym typeface="Market Sans"/>
            </a:endParaRPr>
          </a:p>
          <a:p>
            <a:pPr lvl="4" defTabSz="457200" hangingPunct="0"/>
            <a:r>
              <a:rPr lang="en-US" sz="1900" b="1" dirty="0">
                <a:solidFill>
                  <a:schemeClr val="bg1"/>
                </a:solidFill>
                <a:ea typeface="Market Sans"/>
                <a:cs typeface="Market Sans"/>
                <a:sym typeface="Market Sans"/>
              </a:rPr>
              <a:t>Non-GMO and Gluten Free</a:t>
            </a:r>
            <a:endParaRPr kumimoji="0" lang="en-US" sz="700" b="1" u="none" strike="noStrike" cap="none" spc="0" normalizeH="0" baseline="0" dirty="0">
              <a:ln>
                <a:noFill/>
              </a:ln>
              <a:solidFill>
                <a:schemeClr val="bg1"/>
              </a:solidFill>
              <a:effectLst/>
              <a:uFillTx/>
              <a:ea typeface="Market Sans"/>
              <a:cs typeface="Market Sans"/>
              <a:sym typeface="Market Sans"/>
            </a:endParaRPr>
          </a:p>
          <a:p>
            <a:pPr lvl="5" defTabSz="457200" hangingPunct="0">
              <a:spcAft>
                <a:spcPts val="800"/>
              </a:spcAft>
            </a:pPr>
            <a:r>
              <a:rPr lang="en-US" sz="1900" b="1" dirty="0">
                <a:solidFill>
                  <a:schemeClr val="bg1"/>
                </a:solidFill>
                <a:ea typeface="Market Sans"/>
                <a:cs typeface="Market Sans"/>
                <a:sym typeface="Market Sans"/>
              </a:rPr>
              <a:t>10 Exciting Flavors</a:t>
            </a:r>
            <a:endParaRPr kumimoji="0" lang="en-US" sz="1900" b="1" u="none" strike="noStrike" cap="none" spc="0" normalizeH="0" baseline="0" dirty="0">
              <a:ln>
                <a:noFill/>
              </a:ln>
              <a:solidFill>
                <a:schemeClr val="bg1"/>
              </a:solidFill>
              <a:effectLst/>
              <a:uFillTx/>
              <a:ea typeface="Market Sans"/>
              <a:cs typeface="Market Sans"/>
              <a:sym typeface="Market Sans"/>
            </a:endParaRPr>
          </a:p>
        </p:txBody>
      </p:sp>
      <p:sp>
        <p:nvSpPr>
          <p:cNvPr id="19" name="Right Triangle 18">
            <a:extLst>
              <a:ext uri="{FF2B5EF4-FFF2-40B4-BE49-F238E27FC236}">
                <a16:creationId xmlns:a16="http://schemas.microsoft.com/office/drawing/2014/main" id="{2E245F6B-8E9E-5F4E-9FB8-7ABE96B2A3FA}"/>
              </a:ext>
            </a:extLst>
          </p:cNvPr>
          <p:cNvSpPr/>
          <p:nvPr/>
        </p:nvSpPr>
        <p:spPr>
          <a:xfrm>
            <a:off x="0" y="5980909"/>
            <a:ext cx="12192000" cy="893006"/>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0" name="Footer Placeholder 7">
            <a:extLst>
              <a:ext uri="{FF2B5EF4-FFF2-40B4-BE49-F238E27FC236}">
                <a16:creationId xmlns:a16="http://schemas.microsoft.com/office/drawing/2014/main" id="{78B8519F-1227-E147-B0F1-54EB99E18110}"/>
              </a:ext>
            </a:extLst>
          </p:cNvPr>
          <p:cNvSpPr>
            <a:spLocks noGrp="1"/>
          </p:cNvSpPr>
          <p:nvPr>
            <p:ph type="ftr" sz="quarter" idx="4294967295"/>
          </p:nvPr>
        </p:nvSpPr>
        <p:spPr>
          <a:xfrm>
            <a:off x="800100" y="6427412"/>
            <a:ext cx="5410200" cy="182880"/>
          </a:xfrm>
          <a:prstGeom prst="rect">
            <a:avLst/>
          </a:prstGeom>
        </p:spPr>
        <p:txBody>
          <a:bodyPr/>
          <a:lstStyle/>
          <a:p>
            <a:r>
              <a:rPr lang="en-US" sz="1200" dirty="0">
                <a:solidFill>
                  <a:srgbClr val="FDB913"/>
                </a:solidFill>
              </a:rPr>
              <a:t>© 2024 Barfresh Food Group Inc. All rights reserved.</a:t>
            </a:r>
          </a:p>
        </p:txBody>
      </p:sp>
      <p:sp>
        <p:nvSpPr>
          <p:cNvPr id="21" name="Slide Number Placeholder 1"/>
          <p:cNvSpPr txBox="1">
            <a:spLocks/>
          </p:cNvSpPr>
          <p:nvPr/>
        </p:nvSpPr>
        <p:spPr>
          <a:xfrm>
            <a:off x="427065" y="6376342"/>
            <a:ext cx="571500" cy="2352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FDB913"/>
                </a:solidFill>
                <a:latin typeface="Avenir Roman" panose="02000503020000020003"/>
              </a:rPr>
              <a:t>10</a:t>
            </a:r>
          </a:p>
        </p:txBody>
      </p:sp>
      <p:sp>
        <p:nvSpPr>
          <p:cNvPr id="32" name="TextBox 31">
            <a:extLst>
              <a:ext uri="{FF2B5EF4-FFF2-40B4-BE49-F238E27FC236}">
                <a16:creationId xmlns:a16="http://schemas.microsoft.com/office/drawing/2014/main" id="{B6D31294-FB92-7647-9053-7B1A342B6E7D}"/>
              </a:ext>
            </a:extLst>
          </p:cNvPr>
          <p:cNvSpPr txBox="1"/>
          <p:nvPr/>
        </p:nvSpPr>
        <p:spPr>
          <a:xfrm>
            <a:off x="9009344" y="3765949"/>
            <a:ext cx="2804139"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lnSpc>
                <a:spcPct val="90000"/>
              </a:lnSpc>
              <a:spcAft>
                <a:spcPts val="0"/>
              </a:spcAft>
              <a:buClrTx/>
              <a:buSzTx/>
              <a:buFontTx/>
              <a:buNone/>
              <a:tabLst/>
            </a:pPr>
            <a:r>
              <a:rPr kumimoji="0" lang="en-US" sz="2500" b="0" i="0" u="none" strike="noStrike" cap="none" spc="0" normalizeH="0" baseline="0" dirty="0">
                <a:ln>
                  <a:noFill/>
                </a:ln>
                <a:solidFill>
                  <a:srgbClr val="D11DA4"/>
                </a:solidFill>
                <a:effectLst/>
                <a:uFillTx/>
                <a:ea typeface="Market Sans"/>
                <a:cs typeface="Market Sans"/>
                <a:sym typeface="Market Sans"/>
              </a:rPr>
              <a:t>Compliant with USDA Reimbursable </a:t>
            </a:r>
            <a:r>
              <a:rPr lang="en-US" sz="2500" dirty="0">
                <a:solidFill>
                  <a:srgbClr val="D11DA4"/>
                </a:solidFill>
                <a:ea typeface="Market Sans"/>
                <a:cs typeface="Market Sans"/>
                <a:sym typeface="Market Sans"/>
              </a:rPr>
              <a:t>M</a:t>
            </a:r>
            <a:r>
              <a:rPr kumimoji="0" lang="en-US" sz="2500" b="0" i="0" u="none" strike="noStrike" cap="none" spc="0" normalizeH="0" baseline="0" dirty="0">
                <a:ln>
                  <a:noFill/>
                </a:ln>
                <a:solidFill>
                  <a:srgbClr val="D11DA4"/>
                </a:solidFill>
                <a:effectLst/>
                <a:uFillTx/>
                <a:ea typeface="Market Sans"/>
                <a:cs typeface="Market Sans"/>
                <a:sym typeface="Market Sans"/>
              </a:rPr>
              <a:t>eal Programs</a:t>
            </a:r>
            <a:r>
              <a:rPr kumimoji="0" lang="en-US" sz="2500" b="0" i="0" u="none" strike="noStrike" cap="none" spc="0" normalizeH="0" dirty="0">
                <a:ln>
                  <a:noFill/>
                </a:ln>
                <a:solidFill>
                  <a:srgbClr val="D11DA4"/>
                </a:solidFill>
                <a:effectLst/>
                <a:uFillTx/>
                <a:ea typeface="Market Sans"/>
                <a:cs typeface="Market Sans"/>
                <a:sym typeface="Market Sans"/>
              </a:rPr>
              <a:t> and Smart Snack compliant</a:t>
            </a:r>
            <a:endParaRPr kumimoji="0" lang="en-US" sz="2500" b="0" i="0" u="none" strike="noStrike" cap="none" spc="0" normalizeH="0" baseline="0" dirty="0">
              <a:ln>
                <a:noFill/>
              </a:ln>
              <a:solidFill>
                <a:srgbClr val="D11DA4"/>
              </a:solidFill>
              <a:effectLst/>
              <a:uFillTx/>
              <a:ea typeface="Market Sans"/>
              <a:cs typeface="Market Sans"/>
              <a:sym typeface="Market Sans"/>
            </a:endParaRPr>
          </a:p>
        </p:txBody>
      </p:sp>
      <p:pic>
        <p:nvPicPr>
          <p:cNvPr id="4" name="Picture 3" descr="A bottle of pink liquid&#10;&#10;Description automatically generated with low confidence">
            <a:extLst>
              <a:ext uri="{FF2B5EF4-FFF2-40B4-BE49-F238E27FC236}">
                <a16:creationId xmlns:a16="http://schemas.microsoft.com/office/drawing/2014/main" id="{03E1C480-0506-4773-946F-E5C8F0B53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061" y="2497042"/>
            <a:ext cx="1733556" cy="3666131"/>
          </a:xfrm>
          <a:prstGeom prst="rect">
            <a:avLst/>
          </a:prstGeom>
        </p:spPr>
      </p:pic>
    </p:spTree>
    <p:extLst>
      <p:ext uri="{BB962C8B-B14F-4D97-AF65-F5344CB8AC3E}">
        <p14:creationId xmlns:p14="http://schemas.microsoft.com/office/powerpoint/2010/main" val="422137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54E2494-5670-1E47-953E-AA2CCF64FA04}"/>
              </a:ext>
            </a:extLst>
          </p:cNvPr>
          <p:cNvSpPr/>
          <p:nvPr/>
        </p:nvSpPr>
        <p:spPr>
          <a:xfrm>
            <a:off x="6126135" y="0"/>
            <a:ext cx="6096000" cy="6867835"/>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 name="Title 1">
            <a:extLst>
              <a:ext uri="{FF2B5EF4-FFF2-40B4-BE49-F238E27FC236}">
                <a16:creationId xmlns:a16="http://schemas.microsoft.com/office/drawing/2014/main" id="{97927475-73ED-7C47-9014-C3F054567038}"/>
              </a:ext>
            </a:extLst>
          </p:cNvPr>
          <p:cNvSpPr>
            <a:spLocks noGrp="1"/>
          </p:cNvSpPr>
          <p:nvPr>
            <p:ph type="title"/>
          </p:nvPr>
        </p:nvSpPr>
        <p:spPr>
          <a:xfrm>
            <a:off x="102559" y="119340"/>
            <a:ext cx="11277600" cy="997196"/>
          </a:xfrm>
        </p:spPr>
        <p:txBody>
          <a:bodyPr/>
          <a:lstStyle/>
          <a:p>
            <a:r>
              <a:rPr lang="en-US" sz="3550" dirty="0">
                <a:latin typeface="+mn-lt"/>
              </a:rPr>
              <a:t>Barfresh’s Bottled, Ready-to-Drink</a:t>
            </a:r>
            <a:br>
              <a:rPr lang="en-US" sz="3550" dirty="0">
                <a:latin typeface="+mn-lt"/>
              </a:rPr>
            </a:br>
            <a:r>
              <a:rPr lang="en-US" sz="3550" dirty="0">
                <a:latin typeface="+mn-lt"/>
              </a:rPr>
              <a:t>Solution for Schools</a:t>
            </a:r>
          </a:p>
        </p:txBody>
      </p:sp>
      <p:graphicFrame>
        <p:nvGraphicFramePr>
          <p:cNvPr id="16" name="Table 15">
            <a:extLst>
              <a:ext uri="{FF2B5EF4-FFF2-40B4-BE49-F238E27FC236}">
                <a16:creationId xmlns:a16="http://schemas.microsoft.com/office/drawing/2014/main" id="{F2D4F05D-7FAB-5147-973F-E33E37109EAA}"/>
              </a:ext>
            </a:extLst>
          </p:cNvPr>
          <p:cNvGraphicFramePr>
            <a:graphicFrameLocks noGrp="1"/>
          </p:cNvGraphicFramePr>
          <p:nvPr>
            <p:extLst>
              <p:ext uri="{D42A27DB-BD31-4B8C-83A1-F6EECF244321}">
                <p14:modId xmlns:p14="http://schemas.microsoft.com/office/powerpoint/2010/main" val="1355366413"/>
              </p:ext>
            </p:extLst>
          </p:nvPr>
        </p:nvGraphicFramePr>
        <p:xfrm>
          <a:off x="359609" y="2014326"/>
          <a:ext cx="5511802" cy="1764207"/>
        </p:xfrm>
        <a:graphic>
          <a:graphicData uri="http://schemas.openxmlformats.org/drawingml/2006/table">
            <a:tbl>
              <a:tblPr firstRow="1" bandRow="1">
                <a:tableStyleId>{5C22544A-7EE6-4342-B048-85BDC9FD1C3A}</a:tableStyleId>
              </a:tblPr>
              <a:tblGrid>
                <a:gridCol w="2755901">
                  <a:extLst>
                    <a:ext uri="{9D8B030D-6E8A-4147-A177-3AD203B41FA5}">
                      <a16:colId xmlns:a16="http://schemas.microsoft.com/office/drawing/2014/main" val="4219469238"/>
                    </a:ext>
                  </a:extLst>
                </a:gridCol>
                <a:gridCol w="2755901">
                  <a:extLst>
                    <a:ext uri="{9D8B030D-6E8A-4147-A177-3AD203B41FA5}">
                      <a16:colId xmlns:a16="http://schemas.microsoft.com/office/drawing/2014/main" val="57473823"/>
                    </a:ext>
                  </a:extLst>
                </a:gridCol>
              </a:tblGrid>
              <a:tr h="1764207">
                <a:tc>
                  <a:txBody>
                    <a:bodyPr/>
                    <a:lstStyle/>
                    <a:p>
                      <a:pPr algn="l">
                        <a:buClr>
                          <a:schemeClr val="accent6"/>
                        </a:buClr>
                      </a:pPr>
                      <a:endParaRPr lang="en-US" b="0" i="0" dirty="0">
                        <a:solidFill>
                          <a:schemeClr val="tx1"/>
                        </a:solidFill>
                        <a:latin typeface="Avenir Roman" panose="02000503020000020003"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28600" lvl="1" indent="-228600" algn="l">
                        <a:lnSpc>
                          <a:spcPct val="90000"/>
                        </a:lnSpc>
                        <a:spcBef>
                          <a:spcPts val="600"/>
                        </a:spcBef>
                        <a:buClr>
                          <a:schemeClr val="accent6"/>
                        </a:buClr>
                        <a:buFont typeface="Arial" panose="020B0604020202020204" pitchFamily="34" charset="0"/>
                        <a:buChar char="•"/>
                      </a:pPr>
                      <a:endParaRPr lang="en-US" sz="1400" b="0" i="0" dirty="0">
                        <a:solidFill>
                          <a:schemeClr val="tx1"/>
                        </a:solidFill>
                        <a:latin typeface="Avenir Roman" panose="02000503020000020003" pitchFamily="2" charset="0"/>
                        <a:cs typeface="Arial"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0050321"/>
                  </a:ext>
                </a:extLst>
              </a:tr>
            </a:tbl>
          </a:graphicData>
        </a:graphic>
      </p:graphicFrame>
      <p:sp>
        <p:nvSpPr>
          <p:cNvPr id="8" name="Slide Number Placeholder 7"/>
          <p:cNvSpPr>
            <a:spLocks noGrp="1"/>
          </p:cNvSpPr>
          <p:nvPr>
            <p:ph type="sldNum" sz="quarter" idx="11"/>
          </p:nvPr>
        </p:nvSpPr>
        <p:spPr/>
        <p:txBody>
          <a:bodyPr/>
          <a:lstStyle/>
          <a:p>
            <a:fld id="{EBE024D5-1297-4749-9977-88FDD6D7A05B}" type="slidenum">
              <a:rPr lang="en-US" sz="1200" smtClean="0">
                <a:solidFill>
                  <a:schemeClr val="bg1"/>
                </a:solidFill>
              </a:rPr>
              <a:pPr/>
              <a:t>11</a:t>
            </a:fld>
            <a:endParaRPr lang="en-US" sz="1200" dirty="0">
              <a:solidFill>
                <a:schemeClr val="bg1"/>
              </a:solidFill>
            </a:endParaRPr>
          </a:p>
        </p:txBody>
      </p:sp>
      <p:sp>
        <p:nvSpPr>
          <p:cNvPr id="18" name="Footer Placeholder 2">
            <a:extLst>
              <a:ext uri="{FF2B5EF4-FFF2-40B4-BE49-F238E27FC236}">
                <a16:creationId xmlns:a16="http://schemas.microsoft.com/office/drawing/2014/main" id="{408F74B2-EA88-C44B-9610-FBCC31C4BCA2}"/>
              </a:ext>
            </a:extLst>
          </p:cNvPr>
          <p:cNvSpPr txBox="1">
            <a:spLocks/>
          </p:cNvSpPr>
          <p:nvPr/>
        </p:nvSpPr>
        <p:spPr>
          <a:xfrm>
            <a:off x="800100" y="6444500"/>
            <a:ext cx="5410200" cy="182880"/>
          </a:xfrm>
          <a:prstGeom prst="rect">
            <a:avLst/>
          </a:prstGeom>
        </p:spPr>
        <p:txBody>
          <a:bodyPr vert="horz" lIns="0" tIns="0" rIns="0" bIns="0" rtlCol="0" anchor="b"/>
          <a:lstStyle>
            <a:defPPr>
              <a:defRPr lang="en-US"/>
            </a:defPPr>
            <a:lvl1pPr marL="0" algn="l" defTabSz="914400" rtl="0" eaLnBrk="1" latinLnBrk="0" hangingPunct="1">
              <a:lnSpc>
                <a:spcPct val="100000"/>
              </a:lnSpc>
              <a:defRPr sz="900" b="0" i="0" kern="1200">
                <a:solidFill>
                  <a:schemeClr val="accent6"/>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 2020 BarFresh Food Group Inc. All rights reserved.</a:t>
            </a:r>
          </a:p>
        </p:txBody>
      </p:sp>
      <p:pic>
        <p:nvPicPr>
          <p:cNvPr id="1027" name="f_k8sn8bx71" descr="f_k8sn8bx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182428"/>
            <a:ext cx="6154709" cy="475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0AFB26E-C759-8A46-BA98-A686194C8B10}"/>
              </a:ext>
            </a:extLst>
          </p:cNvPr>
          <p:cNvSpPr txBox="1"/>
          <p:nvPr/>
        </p:nvSpPr>
        <p:spPr>
          <a:xfrm>
            <a:off x="6422914" y="1156214"/>
            <a:ext cx="5735046" cy="34214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800"/>
              </a:spcAft>
              <a:buClrTx/>
              <a:buSzTx/>
              <a:buFontTx/>
              <a:buNone/>
              <a:tabLst/>
            </a:pPr>
            <a:r>
              <a:rPr kumimoji="0" lang="en-US" sz="1900" b="1" u="none" strike="noStrike" cap="none" spc="0" normalizeH="0" baseline="0" dirty="0">
                <a:ln>
                  <a:noFill/>
                </a:ln>
                <a:solidFill>
                  <a:schemeClr val="bg1"/>
                </a:solidFill>
                <a:effectLst/>
                <a:uFillTx/>
                <a:ea typeface="Market Sans"/>
                <a:cs typeface="Market Sans"/>
                <a:sym typeface="Market Sans"/>
              </a:rPr>
              <a:t>4 Ounces of Yogurt and ½ Cup of Fruit/Fruit Juice</a:t>
            </a:r>
          </a:p>
          <a:p>
            <a:pPr marL="0" marR="0" indent="0" defTabSz="457200" rtl="0" fontAlgn="auto" latinLnBrk="0" hangingPunct="0">
              <a:spcAft>
                <a:spcPts val="800"/>
              </a:spcAft>
              <a:buClrTx/>
              <a:buSzTx/>
              <a:buFontTx/>
              <a:buNone/>
              <a:tabLst/>
            </a:pPr>
            <a:endParaRPr lang="en-US" sz="700" b="1" dirty="0">
              <a:solidFill>
                <a:schemeClr val="bg1"/>
              </a:solidFill>
              <a:ea typeface="Market Sans"/>
              <a:cs typeface="Market Sans"/>
              <a:sym typeface="Market Sans"/>
            </a:endParaRPr>
          </a:p>
          <a:p>
            <a:pPr lvl="1" defTabSz="457200" hangingPunct="0">
              <a:spcAft>
                <a:spcPts val="800"/>
              </a:spcAft>
            </a:pPr>
            <a:r>
              <a:rPr kumimoji="0" lang="en-US" sz="1900" b="1" u="none" strike="noStrike" cap="none" spc="0" normalizeH="0" baseline="0" dirty="0">
                <a:ln>
                  <a:noFill/>
                </a:ln>
                <a:solidFill>
                  <a:schemeClr val="bg1"/>
                </a:solidFill>
                <a:effectLst/>
                <a:uFillTx/>
                <a:ea typeface="Market Sans"/>
                <a:cs typeface="Market Sans"/>
                <a:sym typeface="Market Sans"/>
              </a:rPr>
              <a:t>No Preservatives</a:t>
            </a:r>
          </a:p>
          <a:p>
            <a:pPr marL="0" marR="0" indent="0" algn="ctr" defTabSz="457200" rtl="0" fontAlgn="auto" latinLnBrk="0" hangingPunct="0">
              <a:spcAft>
                <a:spcPts val="800"/>
              </a:spcAft>
              <a:buClrTx/>
              <a:buSzTx/>
              <a:buFontTx/>
              <a:buNone/>
              <a:tabLst/>
            </a:pPr>
            <a:endParaRPr lang="en-US" sz="700" b="1" dirty="0">
              <a:solidFill>
                <a:schemeClr val="bg1"/>
              </a:solidFill>
              <a:ea typeface="Market Sans"/>
              <a:cs typeface="Market Sans"/>
              <a:sym typeface="Market Sans"/>
            </a:endParaRPr>
          </a:p>
          <a:p>
            <a:pPr lvl="2" defTabSz="457200" hangingPunct="0">
              <a:spcAft>
                <a:spcPts val="800"/>
              </a:spcAft>
            </a:pPr>
            <a:r>
              <a:rPr lang="en-US" sz="1900" b="1" dirty="0">
                <a:solidFill>
                  <a:schemeClr val="bg1"/>
                </a:solidFill>
                <a:ea typeface="Market Sans"/>
                <a:cs typeface="Market Sans"/>
                <a:sym typeface="Market Sans"/>
              </a:rPr>
              <a:t>No Artificial Flavors or Colors</a:t>
            </a:r>
          </a:p>
          <a:p>
            <a:pPr marL="0" marR="0" indent="0" algn="ctr" defTabSz="457200" rtl="0" fontAlgn="auto" latinLnBrk="0" hangingPunct="0">
              <a:spcAft>
                <a:spcPts val="800"/>
              </a:spcAft>
              <a:buClrTx/>
              <a:buSzTx/>
              <a:buFontTx/>
              <a:buNone/>
              <a:tabLst/>
            </a:pPr>
            <a:endParaRPr kumimoji="0" lang="en-US" sz="700" b="1" u="none" strike="noStrike" cap="none" spc="0" normalizeH="0" baseline="0" dirty="0">
              <a:ln>
                <a:noFill/>
              </a:ln>
              <a:solidFill>
                <a:schemeClr val="bg1"/>
              </a:solidFill>
              <a:effectLst/>
              <a:uFillTx/>
              <a:ea typeface="Market Sans"/>
              <a:cs typeface="Market Sans"/>
              <a:sym typeface="Market Sans"/>
            </a:endParaRPr>
          </a:p>
          <a:p>
            <a:pPr lvl="3" defTabSz="457200" hangingPunct="0">
              <a:spcAft>
                <a:spcPts val="800"/>
              </a:spcAft>
            </a:pPr>
            <a:r>
              <a:rPr kumimoji="0" lang="en-US" sz="1900" b="1" u="none" strike="noStrike" cap="none" spc="0" normalizeH="0" baseline="0" dirty="0">
                <a:ln>
                  <a:noFill/>
                </a:ln>
                <a:solidFill>
                  <a:schemeClr val="bg1"/>
                </a:solidFill>
                <a:effectLst/>
                <a:uFillTx/>
                <a:ea typeface="Market Sans"/>
                <a:cs typeface="Market Sans"/>
                <a:sym typeface="Market Sans"/>
              </a:rPr>
              <a:t>No Sugar Added</a:t>
            </a:r>
          </a:p>
          <a:p>
            <a:pPr marL="0" marR="0" indent="0" algn="ctr" defTabSz="457200" rtl="0" fontAlgn="auto" latinLnBrk="0" hangingPunct="0">
              <a:spcAft>
                <a:spcPts val="800"/>
              </a:spcAft>
              <a:buClrTx/>
              <a:buSzTx/>
              <a:buFontTx/>
              <a:buNone/>
              <a:tabLst/>
            </a:pPr>
            <a:endParaRPr lang="en-US" sz="700" b="1" dirty="0">
              <a:solidFill>
                <a:schemeClr val="bg1"/>
              </a:solidFill>
              <a:ea typeface="Market Sans"/>
              <a:cs typeface="Market Sans"/>
              <a:sym typeface="Market Sans"/>
            </a:endParaRPr>
          </a:p>
          <a:p>
            <a:pPr lvl="4" defTabSz="457200" hangingPunct="0">
              <a:spcAft>
                <a:spcPts val="800"/>
              </a:spcAft>
            </a:pPr>
            <a:r>
              <a:rPr lang="en-US" sz="1900" b="1" dirty="0">
                <a:solidFill>
                  <a:schemeClr val="bg1"/>
                </a:solidFill>
                <a:ea typeface="Market Sans"/>
                <a:cs typeface="Market Sans"/>
                <a:sym typeface="Market Sans"/>
              </a:rPr>
              <a:t>125 Calories</a:t>
            </a:r>
          </a:p>
          <a:p>
            <a:pPr marL="0" marR="0" indent="0" algn="ctr" defTabSz="457200" rtl="0" fontAlgn="auto" latinLnBrk="0" hangingPunct="0">
              <a:spcAft>
                <a:spcPts val="800"/>
              </a:spcAft>
              <a:buClrTx/>
              <a:buSzTx/>
              <a:buFontTx/>
              <a:buNone/>
              <a:tabLst/>
            </a:pPr>
            <a:endParaRPr kumimoji="0" lang="en-US" sz="700" b="1" u="none" strike="noStrike" cap="none" spc="0" normalizeH="0" baseline="0" dirty="0">
              <a:ln>
                <a:noFill/>
              </a:ln>
              <a:solidFill>
                <a:schemeClr val="bg1"/>
              </a:solidFill>
              <a:effectLst/>
              <a:uFillTx/>
              <a:ea typeface="Market Sans"/>
              <a:cs typeface="Market Sans"/>
              <a:sym typeface="Market Sans"/>
            </a:endParaRPr>
          </a:p>
          <a:p>
            <a:pPr lvl="5" defTabSz="457200" hangingPunct="0">
              <a:spcAft>
                <a:spcPts val="800"/>
              </a:spcAft>
            </a:pPr>
            <a:r>
              <a:rPr kumimoji="0" lang="en-US" sz="1900" b="1" u="none" strike="noStrike" cap="none" spc="0" normalizeH="0" baseline="0" dirty="0">
                <a:ln>
                  <a:noFill/>
                </a:ln>
                <a:solidFill>
                  <a:schemeClr val="bg1"/>
                </a:solidFill>
                <a:effectLst/>
                <a:uFillTx/>
                <a:ea typeface="Market Sans"/>
                <a:cs typeface="Market Sans"/>
                <a:sym typeface="Market Sans"/>
              </a:rPr>
              <a:t>5 Grams of Protein</a:t>
            </a:r>
          </a:p>
        </p:txBody>
      </p:sp>
      <p:sp>
        <p:nvSpPr>
          <p:cNvPr id="19" name="Right Triangle 18">
            <a:extLst>
              <a:ext uri="{FF2B5EF4-FFF2-40B4-BE49-F238E27FC236}">
                <a16:creationId xmlns:a16="http://schemas.microsoft.com/office/drawing/2014/main" id="{2E245F6B-8E9E-5F4E-9FB8-7ABE96B2A3FA}"/>
              </a:ext>
            </a:extLst>
          </p:cNvPr>
          <p:cNvSpPr/>
          <p:nvPr/>
        </p:nvSpPr>
        <p:spPr>
          <a:xfrm>
            <a:off x="0" y="5980909"/>
            <a:ext cx="12192000" cy="893006"/>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8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0" name="Footer Placeholder 7">
            <a:extLst>
              <a:ext uri="{FF2B5EF4-FFF2-40B4-BE49-F238E27FC236}">
                <a16:creationId xmlns:a16="http://schemas.microsoft.com/office/drawing/2014/main" id="{78B8519F-1227-E147-B0F1-54EB99E18110}"/>
              </a:ext>
            </a:extLst>
          </p:cNvPr>
          <p:cNvSpPr>
            <a:spLocks noGrp="1"/>
          </p:cNvSpPr>
          <p:nvPr>
            <p:ph type="ftr" sz="quarter" idx="4294967295"/>
          </p:nvPr>
        </p:nvSpPr>
        <p:spPr>
          <a:xfrm>
            <a:off x="800100" y="6427412"/>
            <a:ext cx="5410200" cy="182880"/>
          </a:xfrm>
          <a:prstGeom prst="rect">
            <a:avLst/>
          </a:prstGeom>
        </p:spPr>
        <p:txBody>
          <a:bodyPr/>
          <a:lstStyle/>
          <a:p>
            <a:r>
              <a:rPr lang="en-US" sz="1200" dirty="0">
                <a:solidFill>
                  <a:srgbClr val="FDB913"/>
                </a:solidFill>
              </a:rPr>
              <a:t>© 2024 Barfresh Food Group Inc. All rights reserved.</a:t>
            </a:r>
          </a:p>
        </p:txBody>
      </p:sp>
      <p:sp>
        <p:nvSpPr>
          <p:cNvPr id="21" name="Slide Number Placeholder 1"/>
          <p:cNvSpPr txBox="1">
            <a:spLocks/>
          </p:cNvSpPr>
          <p:nvPr/>
        </p:nvSpPr>
        <p:spPr>
          <a:xfrm>
            <a:off x="342900" y="6386677"/>
            <a:ext cx="571500" cy="23529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FDB913"/>
                </a:solidFill>
                <a:latin typeface="Avenir Roman" panose="02000503020000020003"/>
              </a:rPr>
              <a:t>11</a:t>
            </a:r>
          </a:p>
        </p:txBody>
      </p:sp>
      <p:sp>
        <p:nvSpPr>
          <p:cNvPr id="32" name="TextBox 31">
            <a:extLst>
              <a:ext uri="{FF2B5EF4-FFF2-40B4-BE49-F238E27FC236}">
                <a16:creationId xmlns:a16="http://schemas.microsoft.com/office/drawing/2014/main" id="{B6D31294-FB92-7647-9053-7B1A342B6E7D}"/>
              </a:ext>
            </a:extLst>
          </p:cNvPr>
          <p:cNvSpPr txBox="1"/>
          <p:nvPr/>
        </p:nvSpPr>
        <p:spPr>
          <a:xfrm>
            <a:off x="7680586" y="5049611"/>
            <a:ext cx="3876829" cy="10387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lnSpc>
                <a:spcPct val="90000"/>
              </a:lnSpc>
              <a:spcAft>
                <a:spcPts val="0"/>
              </a:spcAft>
              <a:buClrTx/>
              <a:buSzTx/>
              <a:buFontTx/>
              <a:buNone/>
              <a:tabLst/>
            </a:pPr>
            <a:r>
              <a:rPr kumimoji="0" lang="en-US" sz="2500" b="0" i="0" u="none" strike="noStrike" cap="none" spc="0" normalizeH="0" baseline="0" dirty="0">
                <a:ln>
                  <a:noFill/>
                </a:ln>
                <a:solidFill>
                  <a:srgbClr val="D11DA4"/>
                </a:solidFill>
                <a:effectLst/>
                <a:uFillTx/>
                <a:ea typeface="Market Sans"/>
                <a:cs typeface="Market Sans"/>
                <a:sym typeface="Market Sans"/>
              </a:rPr>
              <a:t>Compliant with USDA Reimbursable </a:t>
            </a:r>
            <a:r>
              <a:rPr lang="en-US" sz="2500" dirty="0">
                <a:solidFill>
                  <a:srgbClr val="D11DA4"/>
                </a:solidFill>
                <a:ea typeface="Market Sans"/>
                <a:cs typeface="Market Sans"/>
                <a:sym typeface="Market Sans"/>
              </a:rPr>
              <a:t>M</a:t>
            </a:r>
            <a:r>
              <a:rPr kumimoji="0" lang="en-US" sz="2500" b="0" i="0" u="none" strike="noStrike" cap="none" spc="0" normalizeH="0" baseline="0" dirty="0">
                <a:ln>
                  <a:noFill/>
                </a:ln>
                <a:solidFill>
                  <a:srgbClr val="D11DA4"/>
                </a:solidFill>
                <a:effectLst/>
                <a:uFillTx/>
                <a:ea typeface="Market Sans"/>
                <a:cs typeface="Market Sans"/>
                <a:sym typeface="Market Sans"/>
              </a:rPr>
              <a:t>eal Programs</a:t>
            </a:r>
            <a:r>
              <a:rPr kumimoji="0" lang="en-US" sz="2500" b="0" i="0" u="none" strike="noStrike" cap="none" spc="0" normalizeH="0" dirty="0">
                <a:ln>
                  <a:noFill/>
                </a:ln>
                <a:solidFill>
                  <a:srgbClr val="D11DA4"/>
                </a:solidFill>
                <a:effectLst/>
                <a:uFillTx/>
                <a:ea typeface="Market Sans"/>
                <a:cs typeface="Market Sans"/>
                <a:sym typeface="Market Sans"/>
              </a:rPr>
              <a:t> and Smart Snack compliant</a:t>
            </a:r>
            <a:endParaRPr kumimoji="0" lang="en-US" sz="2500" b="0" i="0" u="none" strike="noStrike" cap="none" spc="0" normalizeH="0" baseline="0" dirty="0">
              <a:ln>
                <a:noFill/>
              </a:ln>
              <a:solidFill>
                <a:srgbClr val="D11DA4"/>
              </a:solidFill>
              <a:effectLst/>
              <a:uFillTx/>
              <a:ea typeface="Market Sans"/>
              <a:cs typeface="Market Sans"/>
              <a:sym typeface="Market Sans"/>
            </a:endParaRPr>
          </a:p>
        </p:txBody>
      </p:sp>
    </p:spTree>
    <p:extLst>
      <p:ext uri="{BB962C8B-B14F-4D97-AF65-F5344CB8AC3E}">
        <p14:creationId xmlns:p14="http://schemas.microsoft.com/office/powerpoint/2010/main" val="1361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4E2494-5670-1E47-953E-AA2CCF64FA04}"/>
              </a:ext>
            </a:extLst>
          </p:cNvPr>
          <p:cNvSpPr/>
          <p:nvPr/>
        </p:nvSpPr>
        <p:spPr>
          <a:xfrm>
            <a:off x="6096000" y="0"/>
            <a:ext cx="6096000" cy="6858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4" name="Right Triangle 23">
            <a:extLst>
              <a:ext uri="{FF2B5EF4-FFF2-40B4-BE49-F238E27FC236}">
                <a16:creationId xmlns:a16="http://schemas.microsoft.com/office/drawing/2014/main" id="{2E245F6B-8E9E-5F4E-9FB8-7ABE96B2A3FA}"/>
              </a:ext>
            </a:extLst>
          </p:cNvPr>
          <p:cNvSpPr/>
          <p:nvPr/>
        </p:nvSpPr>
        <p:spPr>
          <a:xfrm>
            <a:off x="0" y="6099217"/>
            <a:ext cx="12192000" cy="768618"/>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4" name="Content Placeholder 2">
            <a:extLst>
              <a:ext uri="{FF2B5EF4-FFF2-40B4-BE49-F238E27FC236}">
                <a16:creationId xmlns:a16="http://schemas.microsoft.com/office/drawing/2014/main" id="{22436EE8-DE39-F043-A551-DEF55CD5F65F}"/>
              </a:ext>
            </a:extLst>
          </p:cNvPr>
          <p:cNvSpPr txBox="1">
            <a:spLocks/>
          </p:cNvSpPr>
          <p:nvPr/>
        </p:nvSpPr>
        <p:spPr>
          <a:xfrm>
            <a:off x="6907532" y="5428816"/>
            <a:ext cx="4639636" cy="1340801"/>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1">
              <a:lnSpc>
                <a:spcPct val="90000"/>
              </a:lnSpc>
              <a:spcBef>
                <a:spcPts val="0"/>
              </a:spcBef>
              <a:spcAft>
                <a:spcPts val="800"/>
              </a:spcAft>
              <a:buClr>
                <a:srgbClr val="D11DA4"/>
              </a:buClr>
            </a:pPr>
            <a:r>
              <a:rPr lang="en-US" sz="1600" dirty="0">
                <a:solidFill>
                  <a:schemeClr val="bg1"/>
                </a:solidFill>
                <a:latin typeface="+mn-lt"/>
              </a:rPr>
              <a:t>Is USDA Smart Snack Compliant</a:t>
            </a:r>
          </a:p>
          <a:p>
            <a:pPr lvl="1">
              <a:lnSpc>
                <a:spcPct val="90000"/>
              </a:lnSpc>
              <a:spcBef>
                <a:spcPts val="0"/>
              </a:spcBef>
              <a:spcAft>
                <a:spcPts val="800"/>
              </a:spcAft>
              <a:buClr>
                <a:srgbClr val="D11DA4"/>
              </a:buClr>
            </a:pPr>
            <a:r>
              <a:rPr lang="en-US" sz="1600" dirty="0">
                <a:solidFill>
                  <a:schemeClr val="bg1"/>
                </a:solidFill>
                <a:latin typeface="+mn-lt"/>
              </a:rPr>
              <a:t>Meets the “Buy American” requirement</a:t>
            </a:r>
          </a:p>
        </p:txBody>
      </p:sp>
      <p:sp>
        <p:nvSpPr>
          <p:cNvPr id="3" name="Footer Placeholder 2">
            <a:extLst>
              <a:ext uri="{FF2B5EF4-FFF2-40B4-BE49-F238E27FC236}">
                <a16:creationId xmlns:a16="http://schemas.microsoft.com/office/drawing/2014/main" id="{BDED46ED-A693-944C-86C4-1B1FC7B7C860}"/>
              </a:ext>
            </a:extLst>
          </p:cNvPr>
          <p:cNvSpPr>
            <a:spLocks noGrp="1"/>
          </p:cNvSpPr>
          <p:nvPr>
            <p:ph type="ftr" sz="quarter" idx="10"/>
          </p:nvPr>
        </p:nvSpPr>
        <p:spPr/>
        <p:txBody>
          <a:bodyPr/>
          <a:lstStyle/>
          <a:p>
            <a:r>
              <a:rPr lang="en-US" sz="1200" dirty="0"/>
              <a:t>© 2024 Barfresh Food Group Inc. All rights reserved.</a:t>
            </a:r>
          </a:p>
        </p:txBody>
      </p:sp>
      <p:sp>
        <p:nvSpPr>
          <p:cNvPr id="2" name="Title 1">
            <a:extLst>
              <a:ext uri="{FF2B5EF4-FFF2-40B4-BE49-F238E27FC236}">
                <a16:creationId xmlns:a16="http://schemas.microsoft.com/office/drawing/2014/main" id="{ED9F237E-F6E3-4C4B-8675-59AB61453879}"/>
              </a:ext>
            </a:extLst>
          </p:cNvPr>
          <p:cNvSpPr>
            <a:spLocks noGrp="1"/>
          </p:cNvSpPr>
          <p:nvPr>
            <p:ph type="title"/>
          </p:nvPr>
        </p:nvSpPr>
        <p:spPr>
          <a:xfrm>
            <a:off x="457200" y="430140"/>
            <a:ext cx="11277600" cy="1011046"/>
          </a:xfrm>
        </p:spPr>
        <p:txBody>
          <a:bodyPr/>
          <a:lstStyle/>
          <a:p>
            <a:r>
              <a:rPr lang="en-US" dirty="0">
                <a:latin typeface="+mn-lt"/>
              </a:rPr>
              <a:t>Elementary and Secondary</a:t>
            </a:r>
            <a:br>
              <a:rPr lang="en-US" dirty="0">
                <a:latin typeface="+mn-lt"/>
              </a:rPr>
            </a:br>
            <a:r>
              <a:rPr lang="en-US" dirty="0">
                <a:latin typeface="+mn-lt"/>
              </a:rPr>
              <a:t>School Accounts</a:t>
            </a:r>
          </a:p>
        </p:txBody>
      </p:sp>
      <p:sp>
        <p:nvSpPr>
          <p:cNvPr id="5" name="TextBox 4">
            <a:extLst>
              <a:ext uri="{FF2B5EF4-FFF2-40B4-BE49-F238E27FC236}">
                <a16:creationId xmlns:a16="http://schemas.microsoft.com/office/drawing/2014/main" id="{976F0244-62EB-C14F-8F3F-95F86A16C280}"/>
              </a:ext>
            </a:extLst>
          </p:cNvPr>
          <p:cNvSpPr txBox="1"/>
          <p:nvPr/>
        </p:nvSpPr>
        <p:spPr>
          <a:xfrm>
            <a:off x="457200" y="1699356"/>
            <a:ext cx="5987668" cy="276999"/>
          </a:xfrm>
          <a:prstGeom prst="rect">
            <a:avLst/>
          </a:prstGeom>
          <a:noFill/>
        </p:spPr>
        <p:txBody>
          <a:bodyPr wrap="square" lIns="0" tIns="0" rIns="0" bIns="0" rtlCol="0">
            <a:spAutoFit/>
          </a:bodyPr>
          <a:lstStyle/>
          <a:p>
            <a:r>
              <a:rPr lang="en-US" b="1" dirty="0"/>
              <a:t>Massive market potential</a:t>
            </a:r>
            <a:r>
              <a:rPr lang="en-US" baseline="30000" dirty="0"/>
              <a:t>1</a:t>
            </a:r>
          </a:p>
        </p:txBody>
      </p:sp>
      <p:sp>
        <p:nvSpPr>
          <p:cNvPr id="8" name="Content Placeholder 4">
            <a:extLst>
              <a:ext uri="{FF2B5EF4-FFF2-40B4-BE49-F238E27FC236}">
                <a16:creationId xmlns:a16="http://schemas.microsoft.com/office/drawing/2014/main" id="{2E4F3CCF-7AB0-AD4C-A851-600C90EB4C9A}"/>
              </a:ext>
            </a:extLst>
          </p:cNvPr>
          <p:cNvSpPr txBox="1">
            <a:spLocks/>
          </p:cNvSpPr>
          <p:nvPr/>
        </p:nvSpPr>
        <p:spPr bwMode="auto">
          <a:xfrm>
            <a:off x="3357596" y="5560640"/>
            <a:ext cx="2748459" cy="593395"/>
          </a:xfrm>
          <a:prstGeom prst="rect">
            <a:avLst/>
          </a:prstGeom>
          <a:noFill/>
          <a:ln>
            <a:noFill/>
          </a:ln>
        </p:spPr>
        <p:txBody>
          <a:bodyPr vert="horz" wrap="square" lIns="0" tIns="0" rIns="0" bIns="0" numCol="1" anchor="b" anchorCtr="0" compatLnSpc="1">
            <a:prstTxWarp prst="textNoShape">
              <a:avLst/>
            </a:prstTxWarp>
          </a:bodyPr>
          <a:lstStyle>
            <a:lvl1pPr marL="342900" indent="-342900" algn="l" defTabSz="457200" rtl="0" eaLnBrk="0" fontAlgn="base" hangingPunct="0">
              <a:spcBef>
                <a:spcPct val="20000"/>
              </a:spcBef>
              <a:spcAft>
                <a:spcPct val="0"/>
              </a:spcAft>
              <a:buClr>
                <a:srgbClr val="F79646"/>
              </a:buClr>
              <a:buSzPct val="80000"/>
              <a:buFont typeface="Wingdings" pitchFamily="2" charset="2"/>
              <a:buChar char="Ø"/>
              <a:defRPr sz="2200" kern="1200">
                <a:solidFill>
                  <a:schemeClr val="tx1"/>
                </a:solidFill>
                <a:latin typeface="+mn-lt"/>
                <a:ea typeface="ＭＳ Ｐゴシック" charset="0"/>
                <a:cs typeface="Arial"/>
              </a:defRPr>
            </a:lvl1pPr>
            <a:lvl2pPr marL="8001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Arial" charset="0"/>
                <a:cs typeface="Arial"/>
              </a:defRPr>
            </a:lvl2pPr>
            <a:lvl3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Arial" charset="0"/>
                <a:cs typeface="Arial"/>
              </a:defRPr>
            </a:lvl3pPr>
            <a:lvl4pPr marL="1600200" indent="-228600" algn="l" defTabSz="457200" rtl="0" eaLnBrk="0" fontAlgn="base" hangingPunct="0">
              <a:spcBef>
                <a:spcPct val="20000"/>
              </a:spcBef>
              <a:spcAft>
                <a:spcPct val="0"/>
              </a:spcAft>
              <a:buFont typeface="Arial" charset="0"/>
              <a:buChar char="–"/>
              <a:defRPr lang="en-US" sz="1600" kern="1200" dirty="0" smtClean="0">
                <a:solidFill>
                  <a:schemeClr val="tx1"/>
                </a:solidFill>
                <a:latin typeface="+mn-lt"/>
                <a:ea typeface="Arial" charset="0"/>
                <a:cs typeface="Arial"/>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indent="-228600">
              <a:spcBef>
                <a:spcPts val="0"/>
              </a:spcBef>
              <a:buClrTx/>
              <a:buSzPct val="100000"/>
              <a:buAutoNum type="arabicParenBoth"/>
            </a:pPr>
            <a:r>
              <a:rPr lang="en-US" sz="1000" dirty="0"/>
              <a:t>Source: Research.com and National Center for Education Statistics, Department of Education, Table 105.20.  Edweek.org</a:t>
            </a:r>
            <a:endParaRPr lang="en-US" sz="1000" dirty="0">
              <a:cs typeface="Arial" pitchFamily="34" charset="0"/>
            </a:endParaRPr>
          </a:p>
        </p:txBody>
      </p:sp>
      <p:sp>
        <p:nvSpPr>
          <p:cNvPr id="10" name="Content Placeholder 2">
            <a:extLst>
              <a:ext uri="{FF2B5EF4-FFF2-40B4-BE49-F238E27FC236}">
                <a16:creationId xmlns:a16="http://schemas.microsoft.com/office/drawing/2014/main" id="{DD4B965F-8F77-7A4A-930E-3D687A546F2E}"/>
              </a:ext>
            </a:extLst>
          </p:cNvPr>
          <p:cNvSpPr txBox="1">
            <a:spLocks/>
          </p:cNvSpPr>
          <p:nvPr/>
        </p:nvSpPr>
        <p:spPr>
          <a:xfrm>
            <a:off x="424136" y="2085769"/>
            <a:ext cx="4765964" cy="352044"/>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None/>
            </a:pPr>
            <a:r>
              <a:rPr lang="en-US" dirty="0">
                <a:solidFill>
                  <a:schemeClr val="tx1"/>
                </a:solidFill>
                <a:latin typeface="+mn-lt"/>
              </a:rPr>
              <a:t>School students in the United States</a:t>
            </a:r>
          </a:p>
        </p:txBody>
      </p:sp>
      <p:sp>
        <p:nvSpPr>
          <p:cNvPr id="14" name="Content Placeholder 2">
            <a:extLst>
              <a:ext uri="{FF2B5EF4-FFF2-40B4-BE49-F238E27FC236}">
                <a16:creationId xmlns:a16="http://schemas.microsoft.com/office/drawing/2014/main" id="{A557DFCC-BD20-F741-84E6-C5C72ED7A349}"/>
              </a:ext>
            </a:extLst>
          </p:cNvPr>
          <p:cNvSpPr txBox="1">
            <a:spLocks/>
          </p:cNvSpPr>
          <p:nvPr/>
        </p:nvSpPr>
        <p:spPr>
          <a:xfrm>
            <a:off x="457200" y="2456146"/>
            <a:ext cx="1276541" cy="698146"/>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None/>
            </a:pPr>
            <a:r>
              <a:rPr lang="en-US" sz="2400" b="1" dirty="0">
                <a:solidFill>
                  <a:schemeClr val="accent3"/>
                </a:solidFill>
                <a:latin typeface="+mn-lt"/>
              </a:rPr>
              <a:t>13K</a:t>
            </a:r>
            <a:br>
              <a:rPr lang="en-US" sz="2400" b="1" dirty="0">
                <a:solidFill>
                  <a:schemeClr val="accent3"/>
                </a:solidFill>
                <a:latin typeface="+mn-lt"/>
              </a:rPr>
            </a:br>
            <a:r>
              <a:rPr lang="en-US" dirty="0">
                <a:latin typeface="+mn-lt"/>
              </a:rPr>
              <a:t>districts</a:t>
            </a:r>
          </a:p>
        </p:txBody>
      </p:sp>
      <p:sp>
        <p:nvSpPr>
          <p:cNvPr id="15" name="Content Placeholder 2">
            <a:extLst>
              <a:ext uri="{FF2B5EF4-FFF2-40B4-BE49-F238E27FC236}">
                <a16:creationId xmlns:a16="http://schemas.microsoft.com/office/drawing/2014/main" id="{494FC6A8-36E3-AC48-9773-E2EF428D17B3}"/>
              </a:ext>
            </a:extLst>
          </p:cNvPr>
          <p:cNvSpPr txBox="1">
            <a:spLocks/>
          </p:cNvSpPr>
          <p:nvPr/>
        </p:nvSpPr>
        <p:spPr>
          <a:xfrm>
            <a:off x="2616533" y="2423256"/>
            <a:ext cx="2247900" cy="698146"/>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None/>
            </a:pPr>
            <a:r>
              <a:rPr lang="en-US" sz="2400" b="1" dirty="0">
                <a:solidFill>
                  <a:schemeClr val="accent3"/>
                </a:solidFill>
                <a:latin typeface="+mn-lt"/>
              </a:rPr>
              <a:t>131K+</a:t>
            </a:r>
            <a:br>
              <a:rPr lang="en-US" sz="2400" b="1" dirty="0">
                <a:solidFill>
                  <a:schemeClr val="accent3"/>
                </a:solidFill>
                <a:latin typeface="+mn-lt"/>
              </a:rPr>
            </a:br>
            <a:r>
              <a:rPr lang="en-US" dirty="0">
                <a:latin typeface="+mn-lt"/>
              </a:rPr>
              <a:t>schools</a:t>
            </a:r>
          </a:p>
        </p:txBody>
      </p:sp>
      <p:cxnSp>
        <p:nvCxnSpPr>
          <p:cNvPr id="17" name="Straight Arrow Connector 16">
            <a:extLst>
              <a:ext uri="{FF2B5EF4-FFF2-40B4-BE49-F238E27FC236}">
                <a16:creationId xmlns:a16="http://schemas.microsoft.com/office/drawing/2014/main" id="{92171722-E673-EB46-8B7D-3B9599B61A01}"/>
              </a:ext>
            </a:extLst>
          </p:cNvPr>
          <p:cNvCxnSpPr>
            <a:cxnSpLocks/>
          </p:cNvCxnSpPr>
          <p:nvPr/>
        </p:nvCxnSpPr>
        <p:spPr>
          <a:xfrm>
            <a:off x="1432685" y="2701903"/>
            <a:ext cx="1005995" cy="0"/>
          </a:xfrm>
          <a:prstGeom prst="straightConnector1">
            <a:avLst/>
          </a:prstGeom>
          <a:noFill/>
          <a:ln w="19050" cap="flat">
            <a:solidFill>
              <a:schemeClr val="accent3"/>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7132FE64-82A3-444F-BB6C-5B24DB289F96}"/>
              </a:ext>
            </a:extLst>
          </p:cNvPr>
          <p:cNvCxnSpPr>
            <a:cxnSpLocks/>
          </p:cNvCxnSpPr>
          <p:nvPr/>
        </p:nvCxnSpPr>
        <p:spPr>
          <a:xfrm>
            <a:off x="407111" y="3154292"/>
            <a:ext cx="3246699" cy="0"/>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2" name="TextBox 11">
            <a:extLst>
              <a:ext uri="{FF2B5EF4-FFF2-40B4-BE49-F238E27FC236}">
                <a16:creationId xmlns:a16="http://schemas.microsoft.com/office/drawing/2014/main" id="{6820746D-72A5-3448-86A8-4067F9CA73E4}"/>
              </a:ext>
            </a:extLst>
          </p:cNvPr>
          <p:cNvSpPr txBox="1"/>
          <p:nvPr/>
        </p:nvSpPr>
        <p:spPr>
          <a:xfrm>
            <a:off x="7736721" y="288990"/>
            <a:ext cx="2937164"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3600" b="0" i="0" u="none" strike="noStrike" cap="none" spc="0" normalizeH="0" baseline="0" dirty="0">
                <a:ln>
                  <a:noFill/>
                </a:ln>
                <a:solidFill>
                  <a:srgbClr val="D11DA4"/>
                </a:solidFill>
                <a:effectLst/>
                <a:uFillTx/>
                <a:ea typeface="Market Sans"/>
                <a:cs typeface="Market Sans"/>
                <a:sym typeface="Market Sans"/>
              </a:rPr>
              <a:t>REAL FRUIT</a:t>
            </a:r>
          </a:p>
        </p:txBody>
      </p:sp>
      <p:sp>
        <p:nvSpPr>
          <p:cNvPr id="16" name="TextBox 15">
            <a:extLst>
              <a:ext uri="{FF2B5EF4-FFF2-40B4-BE49-F238E27FC236}">
                <a16:creationId xmlns:a16="http://schemas.microsoft.com/office/drawing/2014/main" id="{8F3A8518-4752-844A-9316-0EB4F3AD074F}"/>
              </a:ext>
            </a:extLst>
          </p:cNvPr>
          <p:cNvSpPr txBox="1"/>
          <p:nvPr/>
        </p:nvSpPr>
        <p:spPr>
          <a:xfrm>
            <a:off x="8935061" y="2562026"/>
            <a:ext cx="284693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800"/>
              </a:spcAft>
              <a:buClrTx/>
              <a:buSzTx/>
              <a:buFontTx/>
              <a:buNone/>
              <a:tabLst/>
            </a:pPr>
            <a:r>
              <a:rPr kumimoji="0" lang="en-US" b="1" u="none" strike="noStrike" cap="none" spc="0" normalizeH="0" baseline="0" dirty="0">
                <a:ln>
                  <a:noFill/>
                </a:ln>
                <a:solidFill>
                  <a:schemeClr val="bg1"/>
                </a:solidFill>
                <a:effectLst/>
                <a:uFillTx/>
                <a:ea typeface="Market Sans"/>
                <a:cs typeface="Market Sans"/>
                <a:sym typeface="Market Sans"/>
              </a:rPr>
              <a:t>No Sugar </a:t>
            </a:r>
            <a:r>
              <a:rPr lang="en-US" b="1" dirty="0">
                <a:solidFill>
                  <a:schemeClr val="bg1"/>
                </a:solidFill>
                <a:ea typeface="Market Sans"/>
                <a:cs typeface="Market Sans"/>
                <a:sym typeface="Market Sans"/>
              </a:rPr>
              <a:t>A</a:t>
            </a:r>
            <a:r>
              <a:rPr kumimoji="0" lang="en-US" b="1" u="none" strike="noStrike" cap="none" spc="0" normalizeH="0" baseline="0" dirty="0">
                <a:ln>
                  <a:noFill/>
                </a:ln>
                <a:solidFill>
                  <a:schemeClr val="bg1"/>
                </a:solidFill>
                <a:effectLst/>
                <a:uFillTx/>
                <a:ea typeface="Market Sans"/>
                <a:cs typeface="Market Sans"/>
                <a:sym typeface="Market Sans"/>
              </a:rPr>
              <a:t>dded</a:t>
            </a:r>
          </a:p>
        </p:txBody>
      </p:sp>
      <p:sp>
        <p:nvSpPr>
          <p:cNvPr id="25" name="TextBox 24">
            <a:extLst>
              <a:ext uri="{FF2B5EF4-FFF2-40B4-BE49-F238E27FC236}">
                <a16:creationId xmlns:a16="http://schemas.microsoft.com/office/drawing/2014/main" id="{B6D31294-FB92-7647-9053-7B1A342B6E7D}"/>
              </a:ext>
            </a:extLst>
          </p:cNvPr>
          <p:cNvSpPr txBox="1"/>
          <p:nvPr/>
        </p:nvSpPr>
        <p:spPr>
          <a:xfrm>
            <a:off x="7583918" y="4500848"/>
            <a:ext cx="2937164" cy="6647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lnSpc>
                <a:spcPct val="90000"/>
              </a:lnSpc>
              <a:spcAft>
                <a:spcPts val="0"/>
              </a:spcAft>
              <a:buClrTx/>
              <a:buSzTx/>
              <a:buFontTx/>
              <a:buNone/>
              <a:tabLst/>
            </a:pPr>
            <a:r>
              <a:rPr kumimoji="0" lang="en-US" sz="2400" b="0" i="0" u="none" strike="noStrike" cap="none" spc="0" normalizeH="0" baseline="0" dirty="0">
                <a:ln>
                  <a:noFill/>
                </a:ln>
                <a:solidFill>
                  <a:srgbClr val="D11DA4"/>
                </a:solidFill>
                <a:effectLst/>
                <a:uFillTx/>
                <a:ea typeface="Market Sans"/>
                <a:cs typeface="Market Sans"/>
                <a:sym typeface="Market Sans"/>
              </a:rPr>
              <a:t>Meets breakfast meal pattern regulations</a:t>
            </a:r>
          </a:p>
        </p:txBody>
      </p:sp>
      <p:pic>
        <p:nvPicPr>
          <p:cNvPr id="11" name="Picture 10">
            <a:extLst>
              <a:ext uri="{FF2B5EF4-FFF2-40B4-BE49-F238E27FC236}">
                <a16:creationId xmlns:a16="http://schemas.microsoft.com/office/drawing/2014/main" id="{DCDC80EC-32B9-3444-86E5-9C38F93510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5155" y="288989"/>
            <a:ext cx="5215592" cy="4382763"/>
          </a:xfrm>
          <a:prstGeom prst="rect">
            <a:avLst/>
          </a:prstGeom>
        </p:spPr>
      </p:pic>
      <p:sp>
        <p:nvSpPr>
          <p:cNvPr id="26" name="TextBox 25">
            <a:extLst>
              <a:ext uri="{FF2B5EF4-FFF2-40B4-BE49-F238E27FC236}">
                <a16:creationId xmlns:a16="http://schemas.microsoft.com/office/drawing/2014/main" id="{A2F50D99-C15C-DD46-BAFF-BAA2DF131FFB}"/>
              </a:ext>
            </a:extLst>
          </p:cNvPr>
          <p:cNvSpPr txBox="1"/>
          <p:nvPr/>
        </p:nvSpPr>
        <p:spPr>
          <a:xfrm>
            <a:off x="7744024" y="1977754"/>
            <a:ext cx="3433337" cy="4052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1000"/>
              </a:spcAft>
              <a:buClrTx/>
              <a:buSzTx/>
              <a:buFontTx/>
              <a:buNone/>
              <a:tabLst/>
            </a:pPr>
            <a:r>
              <a:rPr lang="en-US" b="1" dirty="0">
                <a:solidFill>
                  <a:schemeClr val="bg1"/>
                </a:solidFill>
                <a:ea typeface="Market Sans"/>
                <a:cs typeface="Market Sans"/>
                <a:sym typeface="Market Sans"/>
              </a:rPr>
              <a:t>No Artificial Flavors or Colors</a:t>
            </a:r>
            <a:endParaRPr kumimoji="0" lang="en-US" b="1" u="none" strike="noStrike" cap="none" spc="0" normalizeH="0" baseline="0" dirty="0">
              <a:ln>
                <a:noFill/>
              </a:ln>
              <a:solidFill>
                <a:schemeClr val="bg1"/>
              </a:solidFill>
              <a:effectLst/>
              <a:uFillTx/>
              <a:ea typeface="Market Sans"/>
              <a:cs typeface="Market Sans"/>
              <a:sym typeface="Market Sans"/>
            </a:endParaRPr>
          </a:p>
        </p:txBody>
      </p:sp>
      <p:sp>
        <p:nvSpPr>
          <p:cNvPr id="27" name="TextBox 26">
            <a:extLst>
              <a:ext uri="{FF2B5EF4-FFF2-40B4-BE49-F238E27FC236}">
                <a16:creationId xmlns:a16="http://schemas.microsoft.com/office/drawing/2014/main" id="{20AFB26E-C759-8A46-BA98-A686194C8B10}"/>
              </a:ext>
            </a:extLst>
          </p:cNvPr>
          <p:cNvSpPr txBox="1"/>
          <p:nvPr/>
        </p:nvSpPr>
        <p:spPr>
          <a:xfrm>
            <a:off x="7583918" y="1419130"/>
            <a:ext cx="343333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800"/>
              </a:spcAft>
              <a:buClrTx/>
              <a:buSzTx/>
              <a:buFontTx/>
              <a:buNone/>
              <a:tabLst/>
            </a:pPr>
            <a:r>
              <a:rPr kumimoji="0" lang="en-US" b="1" u="none" strike="noStrike" cap="none" spc="0" normalizeH="0" baseline="0" dirty="0">
                <a:ln>
                  <a:noFill/>
                </a:ln>
                <a:solidFill>
                  <a:schemeClr val="bg1"/>
                </a:solidFill>
                <a:effectLst/>
                <a:uFillTx/>
                <a:ea typeface="Market Sans"/>
                <a:cs typeface="Market Sans"/>
                <a:sym typeface="Market Sans"/>
              </a:rPr>
              <a:t>No Preservatives</a:t>
            </a:r>
          </a:p>
        </p:txBody>
      </p:sp>
      <p:sp>
        <p:nvSpPr>
          <p:cNvPr id="28" name="TextBox 27">
            <a:extLst>
              <a:ext uri="{FF2B5EF4-FFF2-40B4-BE49-F238E27FC236}">
                <a16:creationId xmlns:a16="http://schemas.microsoft.com/office/drawing/2014/main" id="{78B35B83-4F5F-4D41-BF2B-4F6529AD63EF}"/>
              </a:ext>
            </a:extLst>
          </p:cNvPr>
          <p:cNvSpPr txBox="1"/>
          <p:nvPr/>
        </p:nvSpPr>
        <p:spPr>
          <a:xfrm>
            <a:off x="9366857" y="3120650"/>
            <a:ext cx="284693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800"/>
              </a:spcAft>
              <a:buClrTx/>
              <a:buSzTx/>
              <a:buFontTx/>
              <a:buNone/>
              <a:tabLst/>
            </a:pPr>
            <a:r>
              <a:rPr lang="en-US" b="1" dirty="0">
                <a:solidFill>
                  <a:schemeClr val="bg1"/>
                </a:solidFill>
                <a:ea typeface="Market Sans"/>
                <a:cs typeface="Market Sans"/>
                <a:sym typeface="Market Sans"/>
              </a:rPr>
              <a:t>Non-GMO</a:t>
            </a:r>
            <a:endParaRPr kumimoji="0" lang="en-US" b="1" u="none" strike="noStrike" cap="none" spc="0" normalizeH="0" baseline="0" dirty="0">
              <a:ln>
                <a:noFill/>
              </a:ln>
              <a:solidFill>
                <a:schemeClr val="bg1"/>
              </a:solidFill>
              <a:effectLst/>
              <a:uFillTx/>
              <a:ea typeface="Market Sans"/>
              <a:cs typeface="Market Sans"/>
              <a:sym typeface="Market Sans"/>
            </a:endParaRPr>
          </a:p>
        </p:txBody>
      </p:sp>
      <p:sp>
        <p:nvSpPr>
          <p:cNvPr id="29" name="TextBox 28">
            <a:extLst>
              <a:ext uri="{FF2B5EF4-FFF2-40B4-BE49-F238E27FC236}">
                <a16:creationId xmlns:a16="http://schemas.microsoft.com/office/drawing/2014/main" id="{FAB54D82-7A55-2346-A07E-990216754C99}"/>
              </a:ext>
            </a:extLst>
          </p:cNvPr>
          <p:cNvSpPr txBox="1"/>
          <p:nvPr/>
        </p:nvSpPr>
        <p:spPr>
          <a:xfrm>
            <a:off x="9774329" y="3679274"/>
            <a:ext cx="284693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800"/>
              </a:spcAft>
              <a:buClrTx/>
              <a:buSzTx/>
              <a:buFontTx/>
              <a:buNone/>
              <a:tabLst/>
            </a:pPr>
            <a:r>
              <a:rPr lang="en-US" b="1" dirty="0">
                <a:solidFill>
                  <a:schemeClr val="bg1"/>
                </a:solidFill>
                <a:ea typeface="Market Sans"/>
                <a:cs typeface="Market Sans"/>
                <a:sym typeface="Market Sans"/>
              </a:rPr>
              <a:t>Gluten-Free</a:t>
            </a:r>
            <a:endParaRPr kumimoji="0" lang="en-US" b="1" u="none" strike="noStrike" cap="none" spc="0" normalizeH="0" baseline="0" dirty="0">
              <a:ln>
                <a:noFill/>
              </a:ln>
              <a:solidFill>
                <a:schemeClr val="bg1"/>
              </a:solidFill>
              <a:effectLst/>
              <a:uFillTx/>
              <a:ea typeface="Market Sans"/>
              <a:cs typeface="Market Sans"/>
              <a:sym typeface="Market Sans"/>
            </a:endParaRPr>
          </a:p>
        </p:txBody>
      </p:sp>
      <p:sp>
        <p:nvSpPr>
          <p:cNvPr id="6" name="Slide Number Placeholder 5"/>
          <p:cNvSpPr>
            <a:spLocks noGrp="1"/>
          </p:cNvSpPr>
          <p:nvPr>
            <p:ph type="sldNum" sz="quarter" idx="11"/>
          </p:nvPr>
        </p:nvSpPr>
        <p:spPr/>
        <p:txBody>
          <a:bodyPr/>
          <a:lstStyle/>
          <a:p>
            <a:fld id="{EBE024D5-1297-4749-9977-88FDD6D7A05B}" type="slidenum">
              <a:rPr lang="en-US" sz="1200" smtClean="0"/>
              <a:pPr/>
              <a:t>12</a:t>
            </a:fld>
            <a:endParaRPr lang="en-US" sz="1200" dirty="0"/>
          </a:p>
        </p:txBody>
      </p:sp>
      <p:sp>
        <p:nvSpPr>
          <p:cNvPr id="31" name="Content Placeholder 2">
            <a:extLst>
              <a:ext uri="{FF2B5EF4-FFF2-40B4-BE49-F238E27FC236}">
                <a16:creationId xmlns:a16="http://schemas.microsoft.com/office/drawing/2014/main" id="{EA4CA7BC-E770-D84C-A802-85B144F61FFD}"/>
              </a:ext>
            </a:extLst>
          </p:cNvPr>
          <p:cNvSpPr txBox="1">
            <a:spLocks/>
          </p:cNvSpPr>
          <p:nvPr/>
        </p:nvSpPr>
        <p:spPr>
          <a:xfrm>
            <a:off x="424136" y="3936980"/>
            <a:ext cx="3765356" cy="1403803"/>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Clr>
                <a:schemeClr val="accent6"/>
              </a:buClr>
              <a:buNone/>
            </a:pPr>
            <a:r>
              <a:rPr lang="en-US" sz="2000" b="1" dirty="0">
                <a:solidFill>
                  <a:schemeClr val="accent3"/>
                </a:solidFill>
                <a:latin typeface="+mn-lt"/>
              </a:rPr>
              <a:t>Twist &amp; Go </a:t>
            </a:r>
            <a:r>
              <a:rPr lang="en-US" sz="2000" dirty="0">
                <a:latin typeface="+mn-lt"/>
              </a:rPr>
              <a:t>and</a:t>
            </a:r>
            <a:r>
              <a:rPr lang="en-US" sz="2000" b="1" dirty="0">
                <a:solidFill>
                  <a:schemeClr val="accent3"/>
                </a:solidFill>
                <a:latin typeface="+mn-lt"/>
              </a:rPr>
              <a:t> WHIRLZ </a:t>
            </a:r>
            <a:r>
              <a:rPr lang="en-US" sz="2000" dirty="0">
                <a:latin typeface="+mn-lt"/>
              </a:rPr>
              <a:t>offerings </a:t>
            </a:r>
            <a:r>
              <a:rPr lang="en-US" sz="2000" b="1" dirty="0">
                <a:solidFill>
                  <a:schemeClr val="accent3"/>
                </a:solidFill>
                <a:latin typeface="+mn-lt"/>
              </a:rPr>
              <a:t>dramatically increase growth opportunities. </a:t>
            </a:r>
            <a:endParaRPr lang="en-US" sz="2000" dirty="0">
              <a:solidFill>
                <a:schemeClr val="tx1"/>
              </a:solidFill>
              <a:latin typeface="+mn-lt"/>
            </a:endParaRPr>
          </a:p>
        </p:txBody>
      </p:sp>
      <p:sp>
        <p:nvSpPr>
          <p:cNvPr id="7" name="Rectangle 6"/>
          <p:cNvSpPr/>
          <p:nvPr/>
        </p:nvSpPr>
        <p:spPr>
          <a:xfrm>
            <a:off x="385535" y="3633286"/>
            <a:ext cx="184731" cy="369332"/>
          </a:xfrm>
          <a:prstGeom prst="rect">
            <a:avLst/>
          </a:prstGeom>
        </p:spPr>
        <p:txBody>
          <a:bodyPr wrap="none">
            <a:spAutoFit/>
          </a:bodyPr>
          <a:lstStyle/>
          <a:p>
            <a:endParaRPr lang="en-US" dirty="0"/>
          </a:p>
        </p:txBody>
      </p:sp>
    </p:spTree>
    <p:extLst>
      <p:ext uri="{BB962C8B-B14F-4D97-AF65-F5344CB8AC3E}">
        <p14:creationId xmlns:p14="http://schemas.microsoft.com/office/powerpoint/2010/main" val="31698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40CF6-0996-C14E-B81A-90352B7E7A0A}"/>
              </a:ext>
            </a:extLst>
          </p:cNvPr>
          <p:cNvSpPr>
            <a:spLocks noGrp="1"/>
          </p:cNvSpPr>
          <p:nvPr>
            <p:ph type="ftr" sz="quarter" idx="10"/>
          </p:nvPr>
        </p:nvSpPr>
        <p:spPr/>
        <p:txBody>
          <a:bodyPr/>
          <a:lstStyle/>
          <a:p>
            <a:r>
              <a:rPr lang="en-US" sz="1200" dirty="0"/>
              <a:t>© 2024 Barfresh Food Group Inc. All rights reserved.</a:t>
            </a:r>
          </a:p>
        </p:txBody>
      </p:sp>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p:txBody>
          <a:bodyPr/>
          <a:lstStyle/>
          <a:p>
            <a:fld id="{EBE024D5-1297-4749-9977-88FDD6D7A05B}" type="slidenum">
              <a:rPr lang="en-US" sz="1200" smtClean="0"/>
              <a:t>13</a:t>
            </a:fld>
            <a:endParaRPr lang="en-US" sz="1200" dirty="0"/>
          </a:p>
        </p:txBody>
      </p:sp>
      <p:sp>
        <p:nvSpPr>
          <p:cNvPr id="6" name="Title 5">
            <a:extLst>
              <a:ext uri="{FF2B5EF4-FFF2-40B4-BE49-F238E27FC236}">
                <a16:creationId xmlns:a16="http://schemas.microsoft.com/office/drawing/2014/main" id="{563F4AEE-9C14-5D45-86ED-9E9838CE8BB9}"/>
              </a:ext>
            </a:extLst>
          </p:cNvPr>
          <p:cNvSpPr>
            <a:spLocks noGrp="1"/>
          </p:cNvSpPr>
          <p:nvPr>
            <p:ph type="title"/>
          </p:nvPr>
        </p:nvSpPr>
        <p:spPr/>
        <p:txBody>
          <a:bodyPr/>
          <a:lstStyle/>
          <a:p>
            <a:r>
              <a:rPr lang="en-US" dirty="0">
                <a:latin typeface="+mn-lt"/>
              </a:rPr>
              <a:t>Education - Opportunity</a:t>
            </a:r>
          </a:p>
        </p:txBody>
      </p:sp>
      <p:sp>
        <p:nvSpPr>
          <p:cNvPr id="5" name="TextBox 4">
            <a:extLst>
              <a:ext uri="{FF2B5EF4-FFF2-40B4-BE49-F238E27FC236}">
                <a16:creationId xmlns:a16="http://schemas.microsoft.com/office/drawing/2014/main" id="{73994B56-AF8E-EA42-AEF4-3F65DDFB7592}"/>
              </a:ext>
            </a:extLst>
          </p:cNvPr>
          <p:cNvSpPr txBox="1"/>
          <p:nvPr/>
        </p:nvSpPr>
        <p:spPr>
          <a:xfrm>
            <a:off x="533400" y="1454489"/>
            <a:ext cx="10910341"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285750" indent="-285750">
              <a:buClr>
                <a:schemeClr val="accent6"/>
              </a:buClr>
              <a:buFont typeface="Arial" panose="020B0604020202020204" pitchFamily="34" charset="0"/>
              <a:buChar char="•"/>
            </a:pPr>
            <a:r>
              <a:rPr lang="en-US" dirty="0"/>
              <a:t>Enormous amount of runway with Twist &amp; Go</a:t>
            </a:r>
          </a:p>
          <a:p>
            <a:pPr lvl="2">
              <a:buClr>
                <a:schemeClr val="accent6"/>
              </a:buClr>
            </a:pPr>
            <a:endParaRPr lang="en-US" dirty="0"/>
          </a:p>
          <a:p>
            <a:pPr marL="285750" lvl="0" indent="-285750">
              <a:buClr>
                <a:schemeClr val="accent6"/>
              </a:buClr>
              <a:buFont typeface="Arial" panose="020B0604020202020204" pitchFamily="34" charset="0"/>
              <a:buChar char="•"/>
            </a:pPr>
            <a:r>
              <a:rPr lang="en-US" dirty="0"/>
              <a:t>Emphasis of healthy options…..especially in underprivileged areas</a:t>
            </a:r>
          </a:p>
          <a:p>
            <a:pPr marL="742950" lvl="1" indent="-285750">
              <a:buClr>
                <a:schemeClr val="accent6"/>
              </a:buClr>
              <a:buFont typeface="Arial" panose="020B0604020202020204" pitchFamily="34" charset="0"/>
              <a:buChar char="•"/>
            </a:pPr>
            <a:r>
              <a:rPr lang="en-US" dirty="0"/>
              <a:t>Importance of breakfast in academic performance is frequently documented</a:t>
            </a:r>
          </a:p>
          <a:p>
            <a:pPr marL="742950" lvl="1" indent="-285750">
              <a:buClr>
                <a:schemeClr val="accent6"/>
              </a:buClr>
              <a:buFont typeface="Arial" panose="020B0604020202020204" pitchFamily="34" charset="0"/>
              <a:buChar char="•"/>
            </a:pPr>
            <a:r>
              <a:rPr lang="en-US" dirty="0"/>
              <a:t>Twist &amp; Go is the first chance to try a smoothie for some kids</a:t>
            </a:r>
          </a:p>
          <a:p>
            <a:pPr marL="742950" lvl="1" indent="-285750">
              <a:buClr>
                <a:schemeClr val="accent6"/>
              </a:buClr>
              <a:buFont typeface="Arial" panose="020B0604020202020204" pitchFamily="34" charset="0"/>
              <a:buChar char="•"/>
            </a:pPr>
            <a:r>
              <a:rPr lang="en-US" dirty="0"/>
              <a:t>Continued bi-partisan political momentum for free meals in schools</a:t>
            </a:r>
          </a:p>
          <a:p>
            <a:pPr marL="742950" lvl="1" indent="-285750">
              <a:buClr>
                <a:schemeClr val="accent6"/>
              </a:buClr>
              <a:buFont typeface="Arial" panose="020B0604020202020204" pitchFamily="34" charset="0"/>
              <a:buChar char="•"/>
            </a:pPr>
            <a:r>
              <a:rPr lang="en-US" b="1" dirty="0"/>
              <a:t>TWIST &amp; GO increases breakfast participation rate by 40%*</a:t>
            </a:r>
          </a:p>
          <a:p>
            <a:pPr marL="742950" lvl="1" indent="-285750">
              <a:buClr>
                <a:schemeClr val="accent6"/>
              </a:buClr>
              <a:buFont typeface="Arial" panose="020B0604020202020204" pitchFamily="34" charset="0"/>
              <a:buChar char="•"/>
            </a:pPr>
            <a:endParaRPr lang="en-US" b="1" dirty="0">
              <a:solidFill>
                <a:srgbClr val="FF0000"/>
              </a:solidFill>
            </a:endParaRPr>
          </a:p>
          <a:p>
            <a:pPr marL="285750" indent="-285750">
              <a:buClr>
                <a:schemeClr val="accent6"/>
              </a:buClr>
              <a:buFont typeface="Arial" panose="020B0604020202020204" pitchFamily="34" charset="0"/>
              <a:buChar char="•"/>
            </a:pPr>
            <a:r>
              <a:rPr lang="en-US" dirty="0"/>
              <a:t>Great feedback from parents, students and administrators alike</a:t>
            </a:r>
          </a:p>
          <a:p>
            <a:pPr marL="742950" lvl="1" indent="-285750">
              <a:buClr>
                <a:schemeClr val="accent6"/>
              </a:buClr>
              <a:buFont typeface="Arial" panose="020B0604020202020204" pitchFamily="34" charset="0"/>
              <a:buChar char="•"/>
            </a:pPr>
            <a:r>
              <a:rPr lang="en-US" dirty="0"/>
              <a:t>Twist &amp; Go is a product that kids, parents, administrators and Nutritional Directors are excited about</a:t>
            </a:r>
          </a:p>
          <a:p>
            <a:pPr marL="742950" lvl="1" indent="-285750">
              <a:buClr>
                <a:schemeClr val="accent6"/>
              </a:buClr>
              <a:buFont typeface="Arial" panose="020B0604020202020204" pitchFamily="34" charset="0"/>
              <a:buChar char="•"/>
            </a:pPr>
            <a:r>
              <a:rPr lang="en-US" dirty="0"/>
              <a:t>All are thrilled to see the kids happy to eat a healthy product!</a:t>
            </a:r>
          </a:p>
          <a:p>
            <a:pPr marL="742950" lvl="1" indent="-285750">
              <a:buClr>
                <a:schemeClr val="accent6"/>
              </a:buClr>
              <a:buFont typeface="Arial" panose="020B0604020202020204" pitchFamily="34" charset="0"/>
              <a:buChar char="•"/>
            </a:pPr>
            <a:endParaRPr lang="en-US" dirty="0"/>
          </a:p>
          <a:p>
            <a:pPr marL="285750" lvl="1" indent="-285750">
              <a:buClr>
                <a:schemeClr val="accent6"/>
              </a:buClr>
              <a:buFont typeface="Arial" panose="020B0604020202020204" pitchFamily="34" charset="0"/>
              <a:buChar char="•"/>
            </a:pPr>
            <a:r>
              <a:rPr lang="en-US" dirty="0"/>
              <a:t>Company has begun to turn the corner after navigating supply challenges over the past couple of years</a:t>
            </a:r>
          </a:p>
          <a:p>
            <a:pPr marL="742950" lvl="1" indent="-285750">
              <a:buClr>
                <a:schemeClr val="accent6"/>
              </a:buClr>
              <a:buFont typeface="Arial" panose="020B0604020202020204" pitchFamily="34" charset="0"/>
              <a:buChar char="•"/>
            </a:pPr>
            <a:endParaRPr lang="en-US" dirty="0"/>
          </a:p>
          <a:p>
            <a:pPr marL="742950" lvl="1" indent="-285750">
              <a:buFont typeface="Arial" panose="020B0604020202020204" pitchFamily="34" charset="0"/>
              <a:buChar char="•"/>
            </a:pPr>
            <a:endParaRPr lang="en-US" dirty="0">
              <a:solidFill>
                <a:srgbClr val="FF0000"/>
              </a:solidFill>
            </a:endParaRPr>
          </a:p>
        </p:txBody>
      </p:sp>
      <p:sp>
        <p:nvSpPr>
          <p:cNvPr id="4" name="TextBox 3">
            <a:extLst>
              <a:ext uri="{FF2B5EF4-FFF2-40B4-BE49-F238E27FC236}">
                <a16:creationId xmlns:a16="http://schemas.microsoft.com/office/drawing/2014/main" id="{F129E285-24B8-49FE-AF9E-B187C2F937C8}"/>
              </a:ext>
            </a:extLst>
          </p:cNvPr>
          <p:cNvSpPr txBox="1"/>
          <p:nvPr/>
        </p:nvSpPr>
        <p:spPr>
          <a:xfrm>
            <a:off x="800100" y="5924060"/>
            <a:ext cx="2098908"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1200" b="0" i="0" u="none" strike="noStrike" cap="none" spc="0" normalizeH="0" baseline="0" dirty="0">
                <a:ln>
                  <a:noFill/>
                </a:ln>
                <a:effectLst/>
                <a:uFillTx/>
                <a:latin typeface="Market Sans"/>
                <a:ea typeface="Market Sans"/>
                <a:cs typeface="Market Sans"/>
                <a:sym typeface="Market Sans"/>
              </a:rPr>
              <a:t>*  </a:t>
            </a:r>
            <a:r>
              <a:rPr kumimoji="0" lang="en-US" sz="1200" b="0" i="1" u="none" strike="noStrike" cap="none" spc="0" normalizeH="0" baseline="0" dirty="0">
                <a:ln>
                  <a:noFill/>
                </a:ln>
                <a:effectLst/>
                <a:uFillTx/>
                <a:latin typeface="Market Sans"/>
                <a:ea typeface="Market Sans"/>
                <a:cs typeface="Market Sans"/>
                <a:sym typeface="Market Sans"/>
              </a:rPr>
              <a:t>Bellingham, WA, Public Schools</a:t>
            </a:r>
          </a:p>
        </p:txBody>
      </p:sp>
    </p:spTree>
    <p:extLst>
      <p:ext uri="{BB962C8B-B14F-4D97-AF65-F5344CB8AC3E}">
        <p14:creationId xmlns:p14="http://schemas.microsoft.com/office/powerpoint/2010/main" val="32899370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40CF6-0996-C14E-B81A-90352B7E7A0A}"/>
              </a:ext>
            </a:extLst>
          </p:cNvPr>
          <p:cNvSpPr>
            <a:spLocks noGrp="1"/>
          </p:cNvSpPr>
          <p:nvPr>
            <p:ph type="ftr" sz="quarter" idx="10"/>
          </p:nvPr>
        </p:nvSpPr>
        <p:spPr/>
        <p:txBody>
          <a:bodyPr/>
          <a:lstStyle/>
          <a:p>
            <a:r>
              <a:rPr lang="en-US" sz="1200" dirty="0"/>
              <a:t>© 2024 Barfresh Food Group Inc. All rights reserved</a:t>
            </a:r>
            <a:r>
              <a:rPr lang="en-US" dirty="0"/>
              <a:t>.</a:t>
            </a:r>
          </a:p>
        </p:txBody>
      </p:sp>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p:txBody>
          <a:bodyPr/>
          <a:lstStyle/>
          <a:p>
            <a:fld id="{EBE024D5-1297-4749-9977-88FDD6D7A05B}" type="slidenum">
              <a:rPr lang="en-US" sz="1200" smtClean="0"/>
              <a:t>14</a:t>
            </a:fld>
            <a:endParaRPr lang="en-US" dirty="0"/>
          </a:p>
        </p:txBody>
      </p:sp>
      <p:sp>
        <p:nvSpPr>
          <p:cNvPr id="6" name="Title 5">
            <a:extLst>
              <a:ext uri="{FF2B5EF4-FFF2-40B4-BE49-F238E27FC236}">
                <a16:creationId xmlns:a16="http://schemas.microsoft.com/office/drawing/2014/main" id="{563F4AEE-9C14-5D45-86ED-9E9838CE8BB9}"/>
              </a:ext>
            </a:extLst>
          </p:cNvPr>
          <p:cNvSpPr>
            <a:spLocks noGrp="1"/>
          </p:cNvSpPr>
          <p:nvPr>
            <p:ph type="title"/>
          </p:nvPr>
        </p:nvSpPr>
        <p:spPr/>
        <p:txBody>
          <a:bodyPr/>
          <a:lstStyle/>
          <a:p>
            <a:r>
              <a:rPr lang="en-US" dirty="0">
                <a:latin typeface="+mn-lt"/>
              </a:rPr>
              <a:t>What Our Education Customers Say……</a:t>
            </a:r>
          </a:p>
        </p:txBody>
      </p:sp>
      <p:sp>
        <p:nvSpPr>
          <p:cNvPr id="7" name="TextBox 6">
            <a:extLst>
              <a:ext uri="{FF2B5EF4-FFF2-40B4-BE49-F238E27FC236}">
                <a16:creationId xmlns:a16="http://schemas.microsoft.com/office/drawing/2014/main" id="{DF8828C3-DCCF-7C46-B363-02E4D43FF096}"/>
              </a:ext>
            </a:extLst>
          </p:cNvPr>
          <p:cNvSpPr txBox="1"/>
          <p:nvPr/>
        </p:nvSpPr>
        <p:spPr>
          <a:xfrm>
            <a:off x="457200" y="3982998"/>
            <a:ext cx="942242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b="1" dirty="0"/>
              <a:t> </a:t>
            </a:r>
            <a:endParaRPr lang="en-US" dirty="0"/>
          </a:p>
        </p:txBody>
      </p:sp>
      <p:sp>
        <p:nvSpPr>
          <p:cNvPr id="10" name="TextBox 9">
            <a:extLst>
              <a:ext uri="{FF2B5EF4-FFF2-40B4-BE49-F238E27FC236}">
                <a16:creationId xmlns:a16="http://schemas.microsoft.com/office/drawing/2014/main" id="{2F4EA65D-DF02-4877-9B97-0C6357948E97}"/>
              </a:ext>
            </a:extLst>
          </p:cNvPr>
          <p:cNvSpPr txBox="1"/>
          <p:nvPr/>
        </p:nvSpPr>
        <p:spPr>
          <a:xfrm rot="20239066">
            <a:off x="4147872" y="2094340"/>
            <a:ext cx="3655938"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b="0" i="0" u="none" strike="noStrike" dirty="0">
                <a:solidFill>
                  <a:srgbClr val="000000"/>
                </a:solidFill>
                <a:effectLst/>
                <a:latin typeface="Comic Sans MS" panose="030F0702030302020204" pitchFamily="66" charset="0"/>
              </a:rPr>
              <a:t>I haven’t heard from our high school yet, but Pulaski County Middle -----YES with rave reviews, especially the strawberry/banana and mango pineapple</a:t>
            </a:r>
            <a:r>
              <a:rPr lang="en-US" sz="1400" dirty="0">
                <a:solidFill>
                  <a:srgbClr val="000000"/>
                </a:solidFill>
                <a:latin typeface="Comic Sans MS" panose="030F0702030302020204" pitchFamily="66" charset="0"/>
              </a:rPr>
              <a:t>….. It is very exciting that there is a product we don't have to mix ourselves and tastes so delicious!!</a:t>
            </a:r>
          </a:p>
          <a:p>
            <a:endParaRPr lang="en-US" sz="1400" dirty="0">
              <a:solidFill>
                <a:srgbClr val="000000"/>
              </a:solidFill>
              <a:latin typeface="Comic Sans MS" panose="030F0702030302020204" pitchFamily="66" charset="0"/>
            </a:endParaRPr>
          </a:p>
          <a:p>
            <a:r>
              <a:rPr lang="en-US" sz="1400" dirty="0">
                <a:solidFill>
                  <a:srgbClr val="000000"/>
                </a:solidFill>
                <a:latin typeface="Comic Sans MS" panose="030F0702030302020204" pitchFamily="66" charset="0"/>
              </a:rPr>
              <a:t>- Elaine, Pulaski County Schools</a:t>
            </a:r>
            <a:endParaRPr lang="en-US" sz="1400" dirty="0"/>
          </a:p>
        </p:txBody>
      </p:sp>
      <p:pic>
        <p:nvPicPr>
          <p:cNvPr id="12" name="Picture 11">
            <a:extLst>
              <a:ext uri="{FF2B5EF4-FFF2-40B4-BE49-F238E27FC236}">
                <a16:creationId xmlns:a16="http://schemas.microsoft.com/office/drawing/2014/main" id="{88AF4D3D-607D-4E07-A97E-FD7228FC3D14}"/>
              </a:ext>
            </a:extLst>
          </p:cNvPr>
          <p:cNvPicPr>
            <a:picLocks noChangeAspect="1"/>
          </p:cNvPicPr>
          <p:nvPr/>
        </p:nvPicPr>
        <p:blipFill>
          <a:blip r:embed="rId2"/>
          <a:stretch>
            <a:fillRect/>
          </a:stretch>
        </p:blipFill>
        <p:spPr>
          <a:xfrm>
            <a:off x="290250" y="1202084"/>
            <a:ext cx="3586870" cy="4748923"/>
          </a:xfrm>
          <a:prstGeom prst="rect">
            <a:avLst/>
          </a:prstGeom>
        </p:spPr>
      </p:pic>
      <p:sp>
        <p:nvSpPr>
          <p:cNvPr id="14" name="TextBox 13">
            <a:extLst>
              <a:ext uri="{FF2B5EF4-FFF2-40B4-BE49-F238E27FC236}">
                <a16:creationId xmlns:a16="http://schemas.microsoft.com/office/drawing/2014/main" id="{68EB35B7-FF16-4998-8D5C-3A1DFEE68A61}"/>
              </a:ext>
            </a:extLst>
          </p:cNvPr>
          <p:cNvSpPr txBox="1"/>
          <p:nvPr/>
        </p:nvSpPr>
        <p:spPr>
          <a:xfrm rot="20900189">
            <a:off x="7067893" y="3321277"/>
            <a:ext cx="513816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700" dirty="0">
                <a:latin typeface="Avenir Roman" panose="02000503020000020003"/>
              </a:rPr>
              <a:t>I literally just had a call from our middle school and she                   reported that she sold 40% more breakfast today because of the smoothies!!! </a:t>
            </a:r>
            <a:endParaRPr lang="en-US" sz="1100" dirty="0">
              <a:latin typeface="Avenir Roman" panose="02000503020000020003"/>
            </a:endParaRPr>
          </a:p>
          <a:p>
            <a:endParaRPr lang="en-US" sz="1100" dirty="0">
              <a:latin typeface="Avenir Roman" panose="02000503020000020003"/>
            </a:endParaRPr>
          </a:p>
          <a:p>
            <a:r>
              <a:rPr lang="en-US" sz="1700" dirty="0">
                <a:latin typeface="Avenir Roman" panose="02000503020000020003"/>
              </a:rPr>
              <a:t>- Mataio, Bellingham, WA, Schools</a:t>
            </a:r>
          </a:p>
        </p:txBody>
      </p:sp>
      <p:sp>
        <p:nvSpPr>
          <p:cNvPr id="4" name="TextBox 3">
            <a:extLst>
              <a:ext uri="{FF2B5EF4-FFF2-40B4-BE49-F238E27FC236}">
                <a16:creationId xmlns:a16="http://schemas.microsoft.com/office/drawing/2014/main" id="{82054DD4-821C-4D5A-9C67-6E1659A6D781}"/>
              </a:ext>
            </a:extLst>
          </p:cNvPr>
          <p:cNvSpPr txBox="1"/>
          <p:nvPr/>
        </p:nvSpPr>
        <p:spPr>
          <a:xfrm rot="714390">
            <a:off x="7549139" y="1306076"/>
            <a:ext cx="4660968" cy="1031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0"/>
              </a:spcAft>
              <a:buClrTx/>
              <a:buSzTx/>
              <a:buFontTx/>
              <a:buNone/>
              <a:tabLst/>
            </a:pPr>
            <a:r>
              <a:rPr kumimoji="0" lang="en-US" sz="1400" b="0" i="0" u="none" strike="noStrike" cap="none" spc="0" normalizeH="0" baseline="0" dirty="0">
                <a:ln>
                  <a:noFill/>
                </a:ln>
                <a:effectLst/>
                <a:uFillTx/>
                <a:latin typeface="Avenir Next LT Pro" panose="020B0504020202020204" pitchFamily="34" charset="0"/>
                <a:ea typeface="Market Sans"/>
                <a:cs typeface="Aharoni" panose="02010803020104030203" pitchFamily="2" charset="-79"/>
                <a:sym typeface="Market Sans"/>
              </a:rPr>
              <a:t>Excited to be launching Twist &amp; Go!  A big thank you to Barfresh for making such a nutritious product that both the dieticians and students are sure to love!</a:t>
            </a:r>
            <a:endParaRPr kumimoji="0" lang="en-US" sz="1100" b="0" i="0" u="none" strike="noStrike" cap="none" spc="0" normalizeH="0" baseline="0" dirty="0">
              <a:ln>
                <a:noFill/>
              </a:ln>
              <a:effectLst/>
              <a:uFillTx/>
              <a:latin typeface="Avenir Next LT Pro" panose="020B0504020202020204" pitchFamily="34" charset="0"/>
              <a:ea typeface="Market Sans"/>
              <a:cs typeface="Aharoni" panose="02010803020104030203" pitchFamily="2" charset="-79"/>
              <a:sym typeface="Market Sans"/>
            </a:endParaRPr>
          </a:p>
          <a:p>
            <a:pPr marL="0" marR="0" indent="0" defTabSz="457200" rtl="0" fontAlgn="auto" latinLnBrk="0" hangingPunct="0">
              <a:spcAft>
                <a:spcPts val="0"/>
              </a:spcAft>
              <a:buClrTx/>
              <a:buSzTx/>
              <a:buFontTx/>
              <a:buNone/>
              <a:tabLst/>
            </a:pPr>
            <a:endParaRPr kumimoji="0" lang="en-US" sz="1100" b="0" i="0" u="none" strike="noStrike" cap="none" spc="0" normalizeH="0" baseline="0" dirty="0">
              <a:ln>
                <a:noFill/>
              </a:ln>
              <a:effectLst/>
              <a:uFillTx/>
              <a:latin typeface="Avenir Next LT Pro" panose="020B0504020202020204" pitchFamily="34" charset="0"/>
              <a:ea typeface="Market Sans"/>
              <a:cs typeface="Aharoni" panose="02010803020104030203" pitchFamily="2" charset="-79"/>
              <a:sym typeface="Market Sans"/>
            </a:endParaRPr>
          </a:p>
          <a:p>
            <a:pPr marL="0" marR="0" indent="0" defTabSz="457200" rtl="0" fontAlgn="auto" latinLnBrk="0" hangingPunct="0">
              <a:spcAft>
                <a:spcPts val="0"/>
              </a:spcAft>
              <a:buClrTx/>
              <a:buSzTx/>
              <a:buFontTx/>
              <a:buNone/>
              <a:tabLst/>
            </a:pPr>
            <a:r>
              <a:rPr kumimoji="0" lang="en-US" sz="1400" b="0" i="0" u="none" strike="noStrike" cap="none" spc="0" normalizeH="0" baseline="0" dirty="0">
                <a:ln>
                  <a:noFill/>
                </a:ln>
                <a:effectLst/>
                <a:uFillTx/>
                <a:latin typeface="Avenir Next LT Pro" panose="020B0504020202020204" pitchFamily="34" charset="0"/>
                <a:ea typeface="Market Sans"/>
                <a:cs typeface="Aharoni" panose="02010803020104030203" pitchFamily="2" charset="-79"/>
                <a:sym typeface="Market Sans"/>
              </a:rPr>
              <a:t>– Stephanie, Pasco County Schools</a:t>
            </a:r>
          </a:p>
        </p:txBody>
      </p:sp>
      <p:sp>
        <p:nvSpPr>
          <p:cNvPr id="11" name="TextBox 10">
            <a:extLst>
              <a:ext uri="{FF2B5EF4-FFF2-40B4-BE49-F238E27FC236}">
                <a16:creationId xmlns:a16="http://schemas.microsoft.com/office/drawing/2014/main" id="{CC08C470-0238-4228-8A2F-523F381A980B}"/>
              </a:ext>
            </a:extLst>
          </p:cNvPr>
          <p:cNvSpPr txBox="1"/>
          <p:nvPr/>
        </p:nvSpPr>
        <p:spPr>
          <a:xfrm rot="368662">
            <a:off x="4035549" y="5120055"/>
            <a:ext cx="6096000" cy="1415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800" b="0" i="0" u="none" strike="noStrike" dirty="0">
                <a:solidFill>
                  <a:srgbClr val="000000"/>
                </a:solidFill>
                <a:effectLst/>
                <a:latin typeface="Calibri" panose="020F0502020204030204" pitchFamily="34" charset="0"/>
              </a:rPr>
              <a:t>The 4</a:t>
            </a:r>
            <a:r>
              <a:rPr lang="en-US" sz="1800" b="0" i="0" u="none" strike="noStrike" baseline="30000" dirty="0">
                <a:solidFill>
                  <a:srgbClr val="000000"/>
                </a:solidFill>
                <a:effectLst/>
                <a:latin typeface="Calibri" panose="020F0502020204030204" pitchFamily="34" charset="0"/>
              </a:rPr>
              <a:t>th</a:t>
            </a:r>
            <a:r>
              <a:rPr lang="en-US" sz="1800" b="0" i="0" u="none" strike="noStrike" dirty="0">
                <a:solidFill>
                  <a:srgbClr val="000000"/>
                </a:solidFill>
                <a:effectLst/>
                <a:latin typeface="Calibri" panose="020F0502020204030204" pitchFamily="34" charset="0"/>
              </a:rPr>
              <a:t> grade, especially my entire class, would like to let you know we are in complete love with the smoothies and hope we get it more often</a:t>
            </a:r>
            <a:r>
              <a:rPr lang="en-US" dirty="0">
                <a:solidFill>
                  <a:srgbClr val="000000"/>
                </a:solidFill>
                <a:latin typeface="Calibri" panose="020F0502020204030204" pitchFamily="34" charset="0"/>
              </a:rPr>
              <a:t>!</a:t>
            </a:r>
            <a:endParaRPr lang="en-US" sz="1100" dirty="0">
              <a:solidFill>
                <a:srgbClr val="000000"/>
              </a:solidFill>
              <a:latin typeface="Calibri" panose="020F0502020204030204" pitchFamily="34" charset="0"/>
            </a:endParaRPr>
          </a:p>
          <a:p>
            <a:endParaRPr lang="en-US" sz="1100"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 Janie, Anne Arundel County Schools</a:t>
            </a:r>
            <a:endParaRPr lang="en-US" dirty="0"/>
          </a:p>
        </p:txBody>
      </p:sp>
    </p:spTree>
    <p:extLst>
      <p:ext uri="{BB962C8B-B14F-4D97-AF65-F5344CB8AC3E}">
        <p14:creationId xmlns:p14="http://schemas.microsoft.com/office/powerpoint/2010/main" val="277848623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436EE8-DE39-F043-A551-DEF55CD5F65F}"/>
              </a:ext>
            </a:extLst>
          </p:cNvPr>
          <p:cNvSpPr txBox="1">
            <a:spLocks/>
          </p:cNvSpPr>
          <p:nvPr/>
        </p:nvSpPr>
        <p:spPr>
          <a:xfrm>
            <a:off x="457200" y="2174051"/>
            <a:ext cx="11366500" cy="2199118"/>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1">
              <a:spcBef>
                <a:spcPts val="600"/>
              </a:spcBef>
              <a:buClr>
                <a:schemeClr val="accent3"/>
              </a:buClr>
            </a:pPr>
            <a:r>
              <a:rPr lang="en-US" sz="1600" dirty="0">
                <a:latin typeface="+mn-lt"/>
              </a:rPr>
              <a:t>Received approval from the United States Defense Logistics Agency (DLA) to sell smoothie products into all branches of the U.S. Armed Forces</a:t>
            </a:r>
          </a:p>
          <a:p>
            <a:pPr lvl="1">
              <a:spcBef>
                <a:spcPts val="600"/>
              </a:spcBef>
              <a:buClr>
                <a:schemeClr val="accent3"/>
              </a:buClr>
            </a:pPr>
            <a:r>
              <a:rPr lang="en-US" sz="1600" dirty="0">
                <a:latin typeface="+mn-lt"/>
              </a:rPr>
              <a:t>Expanded military channel locations domestically and now pouring product internationally in South Korea</a:t>
            </a:r>
          </a:p>
        </p:txBody>
      </p:sp>
      <p:sp>
        <p:nvSpPr>
          <p:cNvPr id="3" name="Footer Placeholder 2">
            <a:extLst>
              <a:ext uri="{FF2B5EF4-FFF2-40B4-BE49-F238E27FC236}">
                <a16:creationId xmlns:a16="http://schemas.microsoft.com/office/drawing/2014/main" id="{BDED46ED-A693-944C-86C4-1B1FC7B7C860}"/>
              </a:ext>
            </a:extLst>
          </p:cNvPr>
          <p:cNvSpPr>
            <a:spLocks noGrp="1"/>
          </p:cNvSpPr>
          <p:nvPr>
            <p:ph type="ftr" sz="quarter" idx="10"/>
          </p:nvPr>
        </p:nvSpPr>
        <p:spPr/>
        <p:txBody>
          <a:bodyPr/>
          <a:lstStyle/>
          <a:p>
            <a:r>
              <a:rPr lang="en-US" sz="1200" dirty="0"/>
              <a:t>© 2024 Barfresh Food Group Inc. All rights reserved.</a:t>
            </a:r>
          </a:p>
        </p:txBody>
      </p:sp>
      <p:sp>
        <p:nvSpPr>
          <p:cNvPr id="2" name="Title 1">
            <a:extLst>
              <a:ext uri="{FF2B5EF4-FFF2-40B4-BE49-F238E27FC236}">
                <a16:creationId xmlns:a16="http://schemas.microsoft.com/office/drawing/2014/main" id="{ED9F237E-F6E3-4C4B-8675-59AB61453879}"/>
              </a:ext>
            </a:extLst>
          </p:cNvPr>
          <p:cNvSpPr>
            <a:spLocks noGrp="1"/>
          </p:cNvSpPr>
          <p:nvPr>
            <p:ph type="title"/>
          </p:nvPr>
        </p:nvSpPr>
        <p:spPr>
          <a:xfrm>
            <a:off x="457200" y="430140"/>
            <a:ext cx="11277600" cy="1011046"/>
          </a:xfrm>
        </p:spPr>
        <p:txBody>
          <a:bodyPr/>
          <a:lstStyle/>
          <a:p>
            <a:r>
              <a:rPr lang="en-US" dirty="0">
                <a:latin typeface="+mn-lt"/>
              </a:rPr>
              <a:t>U.S. Armed Forces</a:t>
            </a:r>
            <a:br>
              <a:rPr lang="en-US" dirty="0">
                <a:latin typeface="+mn-lt"/>
              </a:rPr>
            </a:br>
            <a:r>
              <a:rPr lang="en-US" dirty="0">
                <a:latin typeface="+mn-lt"/>
              </a:rPr>
              <a:t>Accounts</a:t>
            </a:r>
          </a:p>
        </p:txBody>
      </p:sp>
      <p:sp>
        <p:nvSpPr>
          <p:cNvPr id="5" name="TextBox 4">
            <a:extLst>
              <a:ext uri="{FF2B5EF4-FFF2-40B4-BE49-F238E27FC236}">
                <a16:creationId xmlns:a16="http://schemas.microsoft.com/office/drawing/2014/main" id="{976F0244-62EB-C14F-8F3F-95F86A16C280}"/>
              </a:ext>
            </a:extLst>
          </p:cNvPr>
          <p:cNvSpPr txBox="1"/>
          <p:nvPr/>
        </p:nvSpPr>
        <p:spPr>
          <a:xfrm>
            <a:off x="457200" y="1675048"/>
            <a:ext cx="5987668" cy="276999"/>
          </a:xfrm>
          <a:prstGeom prst="rect">
            <a:avLst/>
          </a:prstGeom>
          <a:noFill/>
        </p:spPr>
        <p:txBody>
          <a:bodyPr wrap="square" lIns="0" tIns="0" rIns="0" bIns="0" rtlCol="0">
            <a:spAutoFit/>
          </a:bodyPr>
          <a:lstStyle/>
          <a:p>
            <a:r>
              <a:rPr lang="en-US" b="1" dirty="0"/>
              <a:t>Military</a:t>
            </a:r>
          </a:p>
        </p:txBody>
      </p:sp>
      <p:sp>
        <p:nvSpPr>
          <p:cNvPr id="13" name="Content Placeholder 2">
            <a:extLst>
              <a:ext uri="{FF2B5EF4-FFF2-40B4-BE49-F238E27FC236}">
                <a16:creationId xmlns:a16="http://schemas.microsoft.com/office/drawing/2014/main" id="{5776FC68-D6DC-AB49-8D52-FF4E37D1F58F}"/>
              </a:ext>
            </a:extLst>
          </p:cNvPr>
          <p:cNvSpPr txBox="1">
            <a:spLocks/>
          </p:cNvSpPr>
          <p:nvPr/>
        </p:nvSpPr>
        <p:spPr>
          <a:xfrm>
            <a:off x="1672053" y="3181206"/>
            <a:ext cx="2454725" cy="254299"/>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None/>
            </a:pPr>
            <a:r>
              <a:rPr lang="en-US" dirty="0">
                <a:latin typeface="+mn-lt"/>
              </a:rPr>
              <a:t>Completed stringent</a:t>
            </a:r>
          </a:p>
        </p:txBody>
      </p:sp>
      <p:sp>
        <p:nvSpPr>
          <p:cNvPr id="15" name="Content Placeholder 2">
            <a:extLst>
              <a:ext uri="{FF2B5EF4-FFF2-40B4-BE49-F238E27FC236}">
                <a16:creationId xmlns:a16="http://schemas.microsoft.com/office/drawing/2014/main" id="{494FC6A8-36E3-AC48-9773-E2EF428D17B3}"/>
              </a:ext>
            </a:extLst>
          </p:cNvPr>
          <p:cNvSpPr txBox="1">
            <a:spLocks/>
          </p:cNvSpPr>
          <p:nvPr/>
        </p:nvSpPr>
        <p:spPr>
          <a:xfrm>
            <a:off x="1672054" y="3500998"/>
            <a:ext cx="2247900" cy="698146"/>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None/>
            </a:pPr>
            <a:r>
              <a:rPr lang="en-US" sz="2400" b="1" dirty="0">
                <a:solidFill>
                  <a:schemeClr val="accent3"/>
                </a:solidFill>
                <a:latin typeface="+mn-lt"/>
              </a:rPr>
              <a:t>12mos+</a:t>
            </a:r>
            <a:br>
              <a:rPr lang="en-US" sz="2400" b="1" dirty="0">
                <a:solidFill>
                  <a:schemeClr val="accent3"/>
                </a:solidFill>
                <a:latin typeface="+mn-lt"/>
              </a:rPr>
            </a:br>
            <a:r>
              <a:rPr lang="en-US" dirty="0">
                <a:latin typeface="+mn-lt"/>
              </a:rPr>
              <a:t>military approval process</a:t>
            </a:r>
          </a:p>
        </p:txBody>
      </p:sp>
      <p:sp>
        <p:nvSpPr>
          <p:cNvPr id="21" name="Content Placeholder 2">
            <a:extLst>
              <a:ext uri="{FF2B5EF4-FFF2-40B4-BE49-F238E27FC236}">
                <a16:creationId xmlns:a16="http://schemas.microsoft.com/office/drawing/2014/main" id="{FAFA06B8-D9AA-4746-8F63-59994F4D55C3}"/>
              </a:ext>
            </a:extLst>
          </p:cNvPr>
          <p:cNvSpPr txBox="1">
            <a:spLocks/>
          </p:cNvSpPr>
          <p:nvPr/>
        </p:nvSpPr>
        <p:spPr>
          <a:xfrm>
            <a:off x="4406597" y="3384402"/>
            <a:ext cx="5938882" cy="716162"/>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11112" lvl="1" indent="0">
              <a:buNone/>
            </a:pPr>
            <a:r>
              <a:rPr lang="en-US" sz="2000" dirty="0">
                <a:solidFill>
                  <a:schemeClr val="accent3"/>
                </a:solidFill>
                <a:latin typeface="+mn-lt"/>
              </a:rPr>
              <a:t>Barfresh’s Easy Pour Bulk Smoothies available to military food service programs supporting dining facilities</a:t>
            </a:r>
          </a:p>
        </p:txBody>
      </p:sp>
      <p:cxnSp>
        <p:nvCxnSpPr>
          <p:cNvPr id="7" name="Straight Connector 6">
            <a:extLst>
              <a:ext uri="{FF2B5EF4-FFF2-40B4-BE49-F238E27FC236}">
                <a16:creationId xmlns:a16="http://schemas.microsoft.com/office/drawing/2014/main" id="{8900E4DA-DB52-4F46-99AA-01A2241EA356}"/>
              </a:ext>
            </a:extLst>
          </p:cNvPr>
          <p:cNvCxnSpPr/>
          <p:nvPr/>
        </p:nvCxnSpPr>
        <p:spPr>
          <a:xfrm>
            <a:off x="4126778" y="3181206"/>
            <a:ext cx="0" cy="1199610"/>
          </a:xfrm>
          <a:prstGeom prst="line">
            <a:avLst/>
          </a:prstGeom>
          <a:noFill/>
          <a:ln w="19050" cap="flat">
            <a:solidFill>
              <a:schemeClr val="accent3"/>
            </a:solidFill>
            <a:prstDash val="solid"/>
            <a:miter lim="400000"/>
          </a:ln>
          <a:effectLst/>
          <a:sp3d/>
        </p:spPr>
        <p:style>
          <a:lnRef idx="0">
            <a:scrgbClr r="0" g="0" b="0"/>
          </a:lnRef>
          <a:fillRef idx="0">
            <a:scrgbClr r="0" g="0" b="0"/>
          </a:fillRef>
          <a:effectRef idx="0">
            <a:scrgbClr r="0" g="0" b="0"/>
          </a:effectRef>
          <a:fontRef idx="none"/>
        </p:style>
      </p:cxnSp>
      <p:sp>
        <p:nvSpPr>
          <p:cNvPr id="20" name="Content Placeholder 2">
            <a:extLst>
              <a:ext uri="{FF2B5EF4-FFF2-40B4-BE49-F238E27FC236}">
                <a16:creationId xmlns:a16="http://schemas.microsoft.com/office/drawing/2014/main" id="{AB9E9D7F-0A4F-EA43-A523-D62BA522544E}"/>
              </a:ext>
            </a:extLst>
          </p:cNvPr>
          <p:cNvSpPr txBox="1">
            <a:spLocks/>
          </p:cNvSpPr>
          <p:nvPr/>
        </p:nvSpPr>
        <p:spPr>
          <a:xfrm>
            <a:off x="457200" y="4563553"/>
            <a:ext cx="11366500" cy="2199118"/>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1">
              <a:buClr>
                <a:schemeClr val="accent3"/>
              </a:buClr>
            </a:pPr>
            <a:r>
              <a:rPr lang="en-US" sz="1600" dirty="0">
                <a:latin typeface="+mn-lt"/>
              </a:rPr>
              <a:t>Smoothies available 365 days a year / 3 meals per day to enlisted personnel as part of their meal service program</a:t>
            </a:r>
          </a:p>
          <a:p>
            <a:pPr lvl="1">
              <a:buClr>
                <a:schemeClr val="accent3"/>
              </a:buClr>
            </a:pPr>
            <a:r>
              <a:rPr lang="en-US" sz="1600" b="1" dirty="0">
                <a:solidFill>
                  <a:schemeClr val="accent3"/>
                </a:solidFill>
                <a:latin typeface="+mn-lt"/>
              </a:rPr>
              <a:t>Barfresh is pursuing Global Military bases</a:t>
            </a:r>
            <a:r>
              <a:rPr lang="en-US" sz="1600" dirty="0">
                <a:latin typeface="+mn-lt"/>
              </a:rPr>
              <a:t>, which support its </a:t>
            </a:r>
            <a:r>
              <a:rPr lang="en-US" sz="1600" b="1" dirty="0">
                <a:solidFill>
                  <a:schemeClr val="accent3"/>
                </a:solidFill>
                <a:latin typeface="+mn-lt"/>
              </a:rPr>
              <a:t>1.3 million active troops</a:t>
            </a:r>
          </a:p>
          <a:p>
            <a:pPr lvl="1">
              <a:buClr>
                <a:schemeClr val="accent3"/>
              </a:buClr>
            </a:pPr>
            <a:r>
              <a:rPr lang="en-US" sz="1600" b="1" dirty="0">
                <a:solidFill>
                  <a:schemeClr val="accent3"/>
                </a:solidFill>
                <a:latin typeface="+mn-lt"/>
              </a:rPr>
              <a:t>Were awarded a five-year contract to supply the AAFES School Meal Program!</a:t>
            </a:r>
          </a:p>
          <a:p>
            <a:pPr lvl="2">
              <a:buClr>
                <a:schemeClr val="accent3"/>
              </a:buClr>
            </a:pPr>
            <a:r>
              <a:rPr lang="en-US" sz="1400" dirty="0"/>
              <a:t>To service 76 Army &amp; Air Force school installations</a:t>
            </a:r>
          </a:p>
        </p:txBody>
      </p:sp>
      <p:pic>
        <p:nvPicPr>
          <p:cNvPr id="9" name="Picture 8">
            <a:extLst>
              <a:ext uri="{FF2B5EF4-FFF2-40B4-BE49-F238E27FC236}">
                <a16:creationId xmlns:a16="http://schemas.microsoft.com/office/drawing/2014/main" id="{5437FFE7-8B6F-054D-BD41-14947074F4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10909" y="448055"/>
            <a:ext cx="731520" cy="731520"/>
          </a:xfrm>
          <a:prstGeom prst="rect">
            <a:avLst/>
          </a:prstGeom>
        </p:spPr>
      </p:pic>
      <p:pic>
        <p:nvPicPr>
          <p:cNvPr id="11" name="Picture 10">
            <a:extLst>
              <a:ext uri="{FF2B5EF4-FFF2-40B4-BE49-F238E27FC236}">
                <a16:creationId xmlns:a16="http://schemas.microsoft.com/office/drawing/2014/main" id="{20E1146C-2DF2-F043-B791-2A9DB6725A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38005" y="448055"/>
            <a:ext cx="731520" cy="731520"/>
          </a:xfrm>
          <a:prstGeom prst="rect">
            <a:avLst/>
          </a:prstGeom>
        </p:spPr>
      </p:pic>
      <p:pic>
        <p:nvPicPr>
          <p:cNvPr id="14" name="Picture 13">
            <a:extLst>
              <a:ext uri="{FF2B5EF4-FFF2-40B4-BE49-F238E27FC236}">
                <a16:creationId xmlns:a16="http://schemas.microsoft.com/office/drawing/2014/main" id="{A6B3C977-0E62-AD43-82D6-695F0BE58B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4457" y="448055"/>
            <a:ext cx="731520" cy="731520"/>
          </a:xfrm>
          <a:prstGeom prst="rect">
            <a:avLst/>
          </a:prstGeom>
        </p:spPr>
      </p:pic>
      <p:pic>
        <p:nvPicPr>
          <p:cNvPr id="18" name="Picture 17">
            <a:extLst>
              <a:ext uri="{FF2B5EF4-FFF2-40B4-BE49-F238E27FC236}">
                <a16:creationId xmlns:a16="http://schemas.microsoft.com/office/drawing/2014/main" id="{42CF96C0-B19F-144F-9CB4-6141AEFF02F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60661" y="448055"/>
            <a:ext cx="718220" cy="731520"/>
          </a:xfrm>
          <a:prstGeom prst="rect">
            <a:avLst/>
          </a:prstGeom>
        </p:spPr>
      </p:pic>
      <p:pic>
        <p:nvPicPr>
          <p:cNvPr id="22" name="Picture 21">
            <a:extLst>
              <a:ext uri="{FF2B5EF4-FFF2-40B4-BE49-F238E27FC236}">
                <a16:creationId xmlns:a16="http://schemas.microsoft.com/office/drawing/2014/main" id="{2755CCA5-F578-B142-A610-BE3A7E59C30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7113" y="448055"/>
            <a:ext cx="731520" cy="731520"/>
          </a:xfrm>
          <a:prstGeom prst="rect">
            <a:avLst/>
          </a:prstGeom>
        </p:spPr>
      </p:pic>
      <p:sp>
        <p:nvSpPr>
          <p:cNvPr id="6" name="Slide Number Placeholder 5"/>
          <p:cNvSpPr>
            <a:spLocks noGrp="1"/>
          </p:cNvSpPr>
          <p:nvPr>
            <p:ph type="sldNum" sz="quarter" idx="11"/>
          </p:nvPr>
        </p:nvSpPr>
        <p:spPr/>
        <p:txBody>
          <a:bodyPr/>
          <a:lstStyle/>
          <a:p>
            <a:fld id="{EBE024D5-1297-4749-9977-88FDD6D7A05B}" type="slidenum">
              <a:rPr lang="en-US" sz="1200" smtClean="0"/>
              <a:pPr/>
              <a:t>15</a:t>
            </a:fld>
            <a:endParaRPr lang="en-US" sz="1200" dirty="0"/>
          </a:p>
        </p:txBody>
      </p:sp>
    </p:spTree>
    <p:extLst>
      <p:ext uri="{BB962C8B-B14F-4D97-AF65-F5344CB8AC3E}">
        <p14:creationId xmlns:p14="http://schemas.microsoft.com/office/powerpoint/2010/main" val="322387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0D512-5734-4200-B078-10851D7808B3}"/>
              </a:ext>
            </a:extLst>
          </p:cNvPr>
          <p:cNvPicPr>
            <a:picLocks noChangeAspect="1"/>
          </p:cNvPicPr>
          <p:nvPr/>
        </p:nvPicPr>
        <p:blipFill>
          <a:blip r:embed="rId2"/>
          <a:stretch>
            <a:fillRect/>
          </a:stretch>
        </p:blipFill>
        <p:spPr>
          <a:xfrm>
            <a:off x="4540849" y="1560407"/>
            <a:ext cx="2899011" cy="1863650"/>
          </a:xfrm>
          <a:prstGeom prst="rect">
            <a:avLst/>
          </a:prstGeom>
        </p:spPr>
      </p:pic>
      <p:pic>
        <p:nvPicPr>
          <p:cNvPr id="5" name="Picture 4">
            <a:extLst>
              <a:ext uri="{FF2B5EF4-FFF2-40B4-BE49-F238E27FC236}">
                <a16:creationId xmlns:a16="http://schemas.microsoft.com/office/drawing/2014/main" id="{80080C6B-B10D-463A-AFAB-530CB7EEB473}"/>
              </a:ext>
            </a:extLst>
          </p:cNvPr>
          <p:cNvPicPr>
            <a:picLocks noChangeAspect="1"/>
          </p:cNvPicPr>
          <p:nvPr/>
        </p:nvPicPr>
        <p:blipFill>
          <a:blip r:embed="rId3"/>
          <a:stretch>
            <a:fillRect/>
          </a:stretch>
        </p:blipFill>
        <p:spPr>
          <a:xfrm>
            <a:off x="800100" y="3007978"/>
            <a:ext cx="2773285" cy="1746542"/>
          </a:xfrm>
          <a:prstGeom prst="rect">
            <a:avLst/>
          </a:prstGeom>
        </p:spPr>
      </p:pic>
      <p:pic>
        <p:nvPicPr>
          <p:cNvPr id="6" name="Picture 5">
            <a:extLst>
              <a:ext uri="{FF2B5EF4-FFF2-40B4-BE49-F238E27FC236}">
                <a16:creationId xmlns:a16="http://schemas.microsoft.com/office/drawing/2014/main" id="{191D9AFE-19CC-4D51-A60E-0BD1705C6EA8}"/>
              </a:ext>
            </a:extLst>
          </p:cNvPr>
          <p:cNvPicPr>
            <a:picLocks noChangeAspect="1"/>
          </p:cNvPicPr>
          <p:nvPr/>
        </p:nvPicPr>
        <p:blipFill>
          <a:blip r:embed="rId4"/>
          <a:stretch>
            <a:fillRect/>
          </a:stretch>
        </p:blipFill>
        <p:spPr>
          <a:xfrm>
            <a:off x="8804362" y="1240405"/>
            <a:ext cx="1773051" cy="640005"/>
          </a:xfrm>
          <a:prstGeom prst="rect">
            <a:avLst/>
          </a:prstGeom>
        </p:spPr>
      </p:pic>
      <p:pic>
        <p:nvPicPr>
          <p:cNvPr id="7" name="Picture 4" descr="Image result for San Francisco Zoo">
            <a:extLst>
              <a:ext uri="{FF2B5EF4-FFF2-40B4-BE49-F238E27FC236}">
                <a16:creationId xmlns:a16="http://schemas.microsoft.com/office/drawing/2014/main" id="{B5C0CCEE-55A4-47E2-974F-3DCCE6E78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596" y="3843673"/>
            <a:ext cx="2369340" cy="17747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Palace Entertainment">
            <a:extLst>
              <a:ext uri="{FF2B5EF4-FFF2-40B4-BE49-F238E27FC236}">
                <a16:creationId xmlns:a16="http://schemas.microsoft.com/office/drawing/2014/main" id="{BF5AF815-4125-4FD0-8FE0-CBD6A7359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343567"/>
            <a:ext cx="2297898" cy="1414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J Christophers Restaurants">
            <a:extLst>
              <a:ext uri="{FF2B5EF4-FFF2-40B4-BE49-F238E27FC236}">
                <a16:creationId xmlns:a16="http://schemas.microsoft.com/office/drawing/2014/main" id="{8C5B95C3-72C1-4876-ADE6-C46AC6E1D5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2722" y="3875512"/>
            <a:ext cx="3876675" cy="11811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5">
            <a:extLst>
              <a:ext uri="{FF2B5EF4-FFF2-40B4-BE49-F238E27FC236}">
                <a16:creationId xmlns:a16="http://schemas.microsoft.com/office/drawing/2014/main" id="{966B8140-EB73-41FB-AF96-663A58463D05}"/>
              </a:ext>
            </a:extLst>
          </p:cNvPr>
          <p:cNvSpPr txBox="1">
            <a:spLocks/>
          </p:cNvSpPr>
          <p:nvPr/>
        </p:nvSpPr>
        <p:spPr>
          <a:xfrm>
            <a:off x="361507" y="289903"/>
            <a:ext cx="11277600" cy="89870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b">
            <a:spAutoFit/>
          </a:bodyPr>
          <a:lstStyle>
            <a:lvl1pPr marL="0" marR="0" indent="0" algn="ctr" defTabSz="228600" rtl="0" eaLnBrk="1" fontAlgn="t" latinLnBrk="0" hangingPunct="1">
              <a:lnSpc>
                <a:spcPct val="90000"/>
              </a:lnSpc>
              <a:spcBef>
                <a:spcPts val="0"/>
              </a:spcBef>
              <a:spcAft>
                <a:spcPts val="0"/>
              </a:spcAft>
              <a:buClrTx/>
              <a:buSzTx/>
              <a:buFontTx/>
              <a:buNone/>
              <a:tabLst/>
              <a:defRPr sz="6000" b="0" i="0" u="none" strike="noStrike" cap="none" spc="-64" baseline="0">
                <a:ln>
                  <a:noFill/>
                </a:ln>
                <a:solidFill>
                  <a:schemeClr val="accent3"/>
                </a:solidFill>
                <a:uFillTx/>
                <a:latin typeface="Espa" panose="02000506000000020004" pitchFamily="2" charset="0"/>
                <a:ea typeface="+mn-ea"/>
                <a:cs typeface="+mn-cs"/>
                <a:sym typeface="Market Sans Semi Bold"/>
              </a:defRPr>
            </a:lvl1pPr>
            <a:lvl2pPr marL="0" marR="0" indent="1143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2pPr>
            <a:lvl3pPr marL="0" marR="0" indent="2286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3pPr>
            <a:lvl4pPr marL="0" marR="0" indent="3429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4pPr>
            <a:lvl5pPr marL="0" marR="0" indent="4572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5pPr>
            <a:lvl6pPr marL="0" marR="0" indent="5715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6pPr>
            <a:lvl7pPr marL="0" marR="0" indent="6858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7pPr>
            <a:lvl8pPr marL="0" marR="0" indent="8001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8pPr>
            <a:lvl9pPr marL="0" marR="0" indent="914400" algn="l" defTabSz="228600" rtl="0" eaLnBrk="1" latinLnBrk="0" hangingPunct="1">
              <a:lnSpc>
                <a:spcPct val="80000"/>
              </a:lnSpc>
              <a:spcBef>
                <a:spcPts val="0"/>
              </a:spcBef>
              <a:spcAft>
                <a:spcPts val="0"/>
              </a:spcAft>
              <a:buClrTx/>
              <a:buSzTx/>
              <a:buFontTx/>
              <a:buNone/>
              <a:tabLst/>
              <a:defRPr sz="3200" b="0" i="0" u="none" strike="noStrike" cap="none" spc="-64" baseline="0">
                <a:ln>
                  <a:noFill/>
                </a:ln>
                <a:solidFill>
                  <a:srgbClr val="006EFC"/>
                </a:solidFill>
                <a:uFillTx/>
                <a:latin typeface="+mn-lt"/>
                <a:ea typeface="+mn-ea"/>
                <a:cs typeface="+mn-cs"/>
                <a:sym typeface="Market Sans Semi Bold"/>
              </a:defRPr>
            </a:lvl9pPr>
          </a:lstStyle>
          <a:p>
            <a:pPr algn="l"/>
            <a:r>
              <a:rPr lang="en-US" sz="3200" kern="0" dirty="0">
                <a:latin typeface="+mn-lt"/>
              </a:rPr>
              <a:t>High Profile Restaurants, Colleges and Recreational Sites Are Also Targets For Our Ready-to-Blend Products</a:t>
            </a:r>
          </a:p>
        </p:txBody>
      </p:sp>
      <p:pic>
        <p:nvPicPr>
          <p:cNvPr id="3" name="Picture 2">
            <a:extLst>
              <a:ext uri="{FF2B5EF4-FFF2-40B4-BE49-F238E27FC236}">
                <a16:creationId xmlns:a16="http://schemas.microsoft.com/office/drawing/2014/main" id="{6DE782A2-BB9E-4F7D-A205-594F0EF735CD}"/>
              </a:ext>
            </a:extLst>
          </p:cNvPr>
          <p:cNvPicPr>
            <a:picLocks noChangeAspect="1"/>
          </p:cNvPicPr>
          <p:nvPr/>
        </p:nvPicPr>
        <p:blipFill>
          <a:blip r:embed="rId8"/>
          <a:stretch>
            <a:fillRect/>
          </a:stretch>
        </p:blipFill>
        <p:spPr>
          <a:xfrm>
            <a:off x="229088" y="5004841"/>
            <a:ext cx="3166509" cy="898813"/>
          </a:xfrm>
          <a:prstGeom prst="rect">
            <a:avLst/>
          </a:prstGeom>
        </p:spPr>
      </p:pic>
      <p:pic>
        <p:nvPicPr>
          <p:cNvPr id="14" name="Picture 13">
            <a:extLst>
              <a:ext uri="{FF2B5EF4-FFF2-40B4-BE49-F238E27FC236}">
                <a16:creationId xmlns:a16="http://schemas.microsoft.com/office/drawing/2014/main" id="{D64A8968-5CF6-4899-BFA0-E5293FF9CBF3}"/>
              </a:ext>
            </a:extLst>
          </p:cNvPr>
          <p:cNvPicPr>
            <a:picLocks noChangeAspect="1"/>
          </p:cNvPicPr>
          <p:nvPr/>
        </p:nvPicPr>
        <p:blipFill>
          <a:blip r:embed="rId9"/>
          <a:stretch>
            <a:fillRect/>
          </a:stretch>
        </p:blipFill>
        <p:spPr>
          <a:xfrm>
            <a:off x="9496672" y="2296770"/>
            <a:ext cx="1773051" cy="1309671"/>
          </a:xfrm>
          <a:prstGeom prst="rect">
            <a:avLst/>
          </a:prstGeom>
        </p:spPr>
      </p:pic>
      <p:pic>
        <p:nvPicPr>
          <p:cNvPr id="16" name="Picture 15">
            <a:extLst>
              <a:ext uri="{FF2B5EF4-FFF2-40B4-BE49-F238E27FC236}">
                <a16:creationId xmlns:a16="http://schemas.microsoft.com/office/drawing/2014/main" id="{D03FC3D2-C4BF-4B7D-8759-27529DEB9976}"/>
              </a:ext>
            </a:extLst>
          </p:cNvPr>
          <p:cNvPicPr>
            <a:picLocks noChangeAspect="1"/>
          </p:cNvPicPr>
          <p:nvPr/>
        </p:nvPicPr>
        <p:blipFill>
          <a:blip r:embed="rId10"/>
          <a:stretch>
            <a:fillRect/>
          </a:stretch>
        </p:blipFill>
        <p:spPr>
          <a:xfrm>
            <a:off x="6639366" y="5290780"/>
            <a:ext cx="1239563" cy="1205258"/>
          </a:xfrm>
          <a:prstGeom prst="rect">
            <a:avLst/>
          </a:prstGeom>
        </p:spPr>
      </p:pic>
      <p:sp>
        <p:nvSpPr>
          <p:cNvPr id="2" name="Footer Placeholder 1">
            <a:extLst>
              <a:ext uri="{FF2B5EF4-FFF2-40B4-BE49-F238E27FC236}">
                <a16:creationId xmlns:a16="http://schemas.microsoft.com/office/drawing/2014/main" id="{07CE0B55-B02E-4CEC-B5C3-EDCEAFBB323A}"/>
              </a:ext>
            </a:extLst>
          </p:cNvPr>
          <p:cNvSpPr>
            <a:spLocks noGrp="1"/>
          </p:cNvSpPr>
          <p:nvPr>
            <p:ph type="ftr" sz="quarter" idx="11"/>
          </p:nvPr>
        </p:nvSpPr>
        <p:spPr/>
        <p:txBody>
          <a:bodyPr/>
          <a:lstStyle/>
          <a:p>
            <a:r>
              <a:rPr lang="en-US" sz="1200" dirty="0"/>
              <a:t>© 2024 Barfresh Food Group Inc. All rights reserved</a:t>
            </a:r>
            <a:r>
              <a:rPr lang="en-US" dirty="0"/>
              <a:t>.</a:t>
            </a:r>
          </a:p>
        </p:txBody>
      </p:sp>
      <p:sp>
        <p:nvSpPr>
          <p:cNvPr id="11" name="Slide Number Placeholder 10">
            <a:extLst>
              <a:ext uri="{FF2B5EF4-FFF2-40B4-BE49-F238E27FC236}">
                <a16:creationId xmlns:a16="http://schemas.microsoft.com/office/drawing/2014/main" id="{E9EFEFC9-6C4E-4967-A7FB-45600092FF7C}"/>
              </a:ext>
            </a:extLst>
          </p:cNvPr>
          <p:cNvSpPr>
            <a:spLocks noGrp="1"/>
          </p:cNvSpPr>
          <p:nvPr>
            <p:ph type="sldNum" sz="quarter" idx="12"/>
          </p:nvPr>
        </p:nvSpPr>
        <p:spPr/>
        <p:txBody>
          <a:bodyPr/>
          <a:lstStyle/>
          <a:p>
            <a:fld id="{0A066871-53C7-4133-9AC0-0195B6BC0664}" type="slidenum">
              <a:rPr lang="en-US" sz="1200" smtClean="0"/>
              <a:t>16</a:t>
            </a:fld>
            <a:endParaRPr lang="en-US" dirty="0"/>
          </a:p>
        </p:txBody>
      </p:sp>
    </p:spTree>
    <p:extLst>
      <p:ext uri="{BB962C8B-B14F-4D97-AF65-F5344CB8AC3E}">
        <p14:creationId xmlns:p14="http://schemas.microsoft.com/office/powerpoint/2010/main" val="1436355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40CF6-0996-C14E-B81A-90352B7E7A0A}"/>
              </a:ext>
            </a:extLst>
          </p:cNvPr>
          <p:cNvSpPr>
            <a:spLocks noGrp="1"/>
          </p:cNvSpPr>
          <p:nvPr>
            <p:ph type="ftr" sz="quarter" idx="10"/>
          </p:nvPr>
        </p:nvSpPr>
        <p:spPr/>
        <p:txBody>
          <a:bodyPr/>
          <a:lstStyle/>
          <a:p>
            <a:r>
              <a:rPr lang="en-US" sz="1200" dirty="0"/>
              <a:t>© 2024 Barfresh Food Group Inc. All rights reserved</a:t>
            </a:r>
            <a:r>
              <a:rPr lang="en-US" dirty="0"/>
              <a:t>.</a:t>
            </a:r>
          </a:p>
        </p:txBody>
      </p:sp>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p:txBody>
          <a:bodyPr/>
          <a:lstStyle/>
          <a:p>
            <a:fld id="{EBE024D5-1297-4749-9977-88FDD6D7A05B}" type="slidenum">
              <a:rPr lang="en-US" sz="1200" smtClean="0"/>
              <a:t>17</a:t>
            </a:fld>
            <a:endParaRPr lang="en-US" sz="1200" dirty="0"/>
          </a:p>
        </p:txBody>
      </p:sp>
      <p:sp>
        <p:nvSpPr>
          <p:cNvPr id="7" name="Title 6">
            <a:extLst>
              <a:ext uri="{FF2B5EF4-FFF2-40B4-BE49-F238E27FC236}">
                <a16:creationId xmlns:a16="http://schemas.microsoft.com/office/drawing/2014/main" id="{4B6C99CB-318F-7B47-9FB6-A311AEEE734E}"/>
              </a:ext>
            </a:extLst>
          </p:cNvPr>
          <p:cNvSpPr>
            <a:spLocks noGrp="1"/>
          </p:cNvSpPr>
          <p:nvPr>
            <p:ph type="title"/>
          </p:nvPr>
        </p:nvSpPr>
        <p:spPr/>
        <p:txBody>
          <a:bodyPr/>
          <a:lstStyle/>
          <a:p>
            <a:r>
              <a:rPr lang="en-US" dirty="0">
                <a:latin typeface="+mn-lt"/>
              </a:rPr>
              <a:t>Strong Distribution Relationships in Place</a:t>
            </a:r>
          </a:p>
        </p:txBody>
      </p:sp>
      <p:pic>
        <p:nvPicPr>
          <p:cNvPr id="8" name="Picture 7">
            <a:extLst>
              <a:ext uri="{FF2B5EF4-FFF2-40B4-BE49-F238E27FC236}">
                <a16:creationId xmlns:a16="http://schemas.microsoft.com/office/drawing/2014/main" id="{9A2E0D54-00DA-4DB7-8E5E-B9A5EBF29008}"/>
              </a:ext>
            </a:extLst>
          </p:cNvPr>
          <p:cNvPicPr>
            <a:picLocks noChangeAspect="1"/>
          </p:cNvPicPr>
          <p:nvPr/>
        </p:nvPicPr>
        <p:blipFill>
          <a:blip r:embed="rId3"/>
          <a:stretch>
            <a:fillRect/>
          </a:stretch>
        </p:blipFill>
        <p:spPr>
          <a:xfrm>
            <a:off x="872131" y="4249578"/>
            <a:ext cx="2985207" cy="1686300"/>
          </a:xfrm>
          <a:prstGeom prst="rect">
            <a:avLst/>
          </a:prstGeom>
        </p:spPr>
      </p:pic>
      <p:pic>
        <p:nvPicPr>
          <p:cNvPr id="10" name="Picture 9">
            <a:extLst>
              <a:ext uri="{FF2B5EF4-FFF2-40B4-BE49-F238E27FC236}">
                <a16:creationId xmlns:a16="http://schemas.microsoft.com/office/drawing/2014/main" id="{AE9DCDCC-AA59-4269-9BC0-7B1BF37CC884}"/>
              </a:ext>
            </a:extLst>
          </p:cNvPr>
          <p:cNvPicPr>
            <a:picLocks noChangeAspect="1"/>
          </p:cNvPicPr>
          <p:nvPr/>
        </p:nvPicPr>
        <p:blipFill>
          <a:blip r:embed="rId4"/>
          <a:stretch>
            <a:fillRect/>
          </a:stretch>
        </p:blipFill>
        <p:spPr>
          <a:xfrm>
            <a:off x="8245359" y="492089"/>
            <a:ext cx="3124864" cy="964901"/>
          </a:xfrm>
          <a:prstGeom prst="rect">
            <a:avLst/>
          </a:prstGeom>
        </p:spPr>
      </p:pic>
      <p:pic>
        <p:nvPicPr>
          <p:cNvPr id="12" name="Picture 11">
            <a:extLst>
              <a:ext uri="{FF2B5EF4-FFF2-40B4-BE49-F238E27FC236}">
                <a16:creationId xmlns:a16="http://schemas.microsoft.com/office/drawing/2014/main" id="{8A9430AB-192F-4F50-965D-E0DFBE5F78F5}"/>
              </a:ext>
            </a:extLst>
          </p:cNvPr>
          <p:cNvPicPr>
            <a:picLocks noChangeAspect="1"/>
          </p:cNvPicPr>
          <p:nvPr/>
        </p:nvPicPr>
        <p:blipFill>
          <a:blip r:embed="rId5"/>
          <a:stretch>
            <a:fillRect/>
          </a:stretch>
        </p:blipFill>
        <p:spPr>
          <a:xfrm>
            <a:off x="9231002" y="2101064"/>
            <a:ext cx="1908147" cy="1838940"/>
          </a:xfrm>
          <a:prstGeom prst="rect">
            <a:avLst/>
          </a:prstGeom>
        </p:spPr>
      </p:pic>
      <p:pic>
        <p:nvPicPr>
          <p:cNvPr id="14" name="Picture 13">
            <a:extLst>
              <a:ext uri="{FF2B5EF4-FFF2-40B4-BE49-F238E27FC236}">
                <a16:creationId xmlns:a16="http://schemas.microsoft.com/office/drawing/2014/main" id="{08DF3ACA-1132-4721-9D4A-37BA31D64323}"/>
              </a:ext>
            </a:extLst>
          </p:cNvPr>
          <p:cNvPicPr>
            <a:picLocks noChangeAspect="1"/>
          </p:cNvPicPr>
          <p:nvPr/>
        </p:nvPicPr>
        <p:blipFill>
          <a:blip r:embed="rId6"/>
          <a:stretch>
            <a:fillRect/>
          </a:stretch>
        </p:blipFill>
        <p:spPr>
          <a:xfrm>
            <a:off x="4499407" y="1247386"/>
            <a:ext cx="3381375" cy="3219450"/>
          </a:xfrm>
          <a:prstGeom prst="rect">
            <a:avLst/>
          </a:prstGeom>
        </p:spPr>
      </p:pic>
      <p:pic>
        <p:nvPicPr>
          <p:cNvPr id="16" name="Picture 15">
            <a:extLst>
              <a:ext uri="{FF2B5EF4-FFF2-40B4-BE49-F238E27FC236}">
                <a16:creationId xmlns:a16="http://schemas.microsoft.com/office/drawing/2014/main" id="{5855A61F-33CC-4BF7-AD34-0F4F519940A9}"/>
              </a:ext>
            </a:extLst>
          </p:cNvPr>
          <p:cNvPicPr>
            <a:picLocks noChangeAspect="1"/>
          </p:cNvPicPr>
          <p:nvPr/>
        </p:nvPicPr>
        <p:blipFill>
          <a:blip r:embed="rId7"/>
          <a:stretch>
            <a:fillRect/>
          </a:stretch>
        </p:blipFill>
        <p:spPr>
          <a:xfrm>
            <a:off x="4763714" y="4927977"/>
            <a:ext cx="2369802" cy="1291294"/>
          </a:xfrm>
          <a:prstGeom prst="rect">
            <a:avLst/>
          </a:prstGeom>
        </p:spPr>
      </p:pic>
      <p:pic>
        <p:nvPicPr>
          <p:cNvPr id="18" name="Picture 17">
            <a:extLst>
              <a:ext uri="{FF2B5EF4-FFF2-40B4-BE49-F238E27FC236}">
                <a16:creationId xmlns:a16="http://schemas.microsoft.com/office/drawing/2014/main" id="{BF26747A-C4D4-4C36-8552-B8C23EEA7F0F}"/>
              </a:ext>
            </a:extLst>
          </p:cNvPr>
          <p:cNvPicPr>
            <a:picLocks noChangeAspect="1"/>
          </p:cNvPicPr>
          <p:nvPr/>
        </p:nvPicPr>
        <p:blipFill>
          <a:blip r:embed="rId8"/>
          <a:stretch>
            <a:fillRect/>
          </a:stretch>
        </p:blipFill>
        <p:spPr>
          <a:xfrm>
            <a:off x="7431690" y="4712603"/>
            <a:ext cx="4345323" cy="814000"/>
          </a:xfrm>
          <a:prstGeom prst="rect">
            <a:avLst/>
          </a:prstGeom>
        </p:spPr>
      </p:pic>
      <p:pic>
        <p:nvPicPr>
          <p:cNvPr id="20" name="Picture 19">
            <a:extLst>
              <a:ext uri="{FF2B5EF4-FFF2-40B4-BE49-F238E27FC236}">
                <a16:creationId xmlns:a16="http://schemas.microsoft.com/office/drawing/2014/main" id="{61A82E42-718E-4046-9D29-6AC75DFDAC19}"/>
              </a:ext>
            </a:extLst>
          </p:cNvPr>
          <p:cNvPicPr>
            <a:picLocks noChangeAspect="1"/>
          </p:cNvPicPr>
          <p:nvPr/>
        </p:nvPicPr>
        <p:blipFill>
          <a:blip r:embed="rId9"/>
          <a:stretch>
            <a:fillRect/>
          </a:stretch>
        </p:blipFill>
        <p:spPr>
          <a:xfrm>
            <a:off x="416750" y="1378872"/>
            <a:ext cx="2644739" cy="2847747"/>
          </a:xfrm>
          <a:prstGeom prst="rect">
            <a:avLst/>
          </a:prstGeom>
        </p:spPr>
      </p:pic>
    </p:spTree>
    <p:extLst>
      <p:ext uri="{BB962C8B-B14F-4D97-AF65-F5344CB8AC3E}">
        <p14:creationId xmlns:p14="http://schemas.microsoft.com/office/powerpoint/2010/main" val="21729500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E1914AB-AF23-4E48-9C31-ECA0EF257D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95803" y="9835"/>
            <a:ext cx="2396198" cy="6858000"/>
          </a:xfrm>
          <a:prstGeom prst="rect">
            <a:avLst/>
          </a:prstGeom>
        </p:spPr>
      </p:pic>
      <p:sp>
        <p:nvSpPr>
          <p:cNvPr id="14" name="Right Triangle 13">
            <a:extLst>
              <a:ext uri="{FF2B5EF4-FFF2-40B4-BE49-F238E27FC236}">
                <a16:creationId xmlns:a16="http://schemas.microsoft.com/office/drawing/2014/main" id="{17C692D5-5859-744E-81AA-4C219CC943F0}"/>
              </a:ext>
            </a:extLst>
          </p:cNvPr>
          <p:cNvSpPr/>
          <p:nvPr/>
        </p:nvSpPr>
        <p:spPr>
          <a:xfrm>
            <a:off x="0" y="6170225"/>
            <a:ext cx="12192000" cy="768618"/>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9" name="Title 8">
            <a:extLst>
              <a:ext uri="{FF2B5EF4-FFF2-40B4-BE49-F238E27FC236}">
                <a16:creationId xmlns:a16="http://schemas.microsoft.com/office/drawing/2014/main" id="{61AE4FD2-3FF7-A649-A624-37C50FAE7507}"/>
              </a:ext>
            </a:extLst>
          </p:cNvPr>
          <p:cNvSpPr>
            <a:spLocks noGrp="1"/>
          </p:cNvSpPr>
          <p:nvPr>
            <p:ph type="title"/>
          </p:nvPr>
        </p:nvSpPr>
        <p:spPr>
          <a:xfrm>
            <a:off x="404038" y="430140"/>
            <a:ext cx="9431077" cy="1011046"/>
          </a:xfrm>
        </p:spPr>
        <p:txBody>
          <a:bodyPr/>
          <a:lstStyle/>
          <a:p>
            <a:r>
              <a:rPr lang="en-US" dirty="0">
                <a:latin typeface="+mn-lt"/>
              </a:rPr>
              <a:t>Scalable Manufacturing Capabilities &amp; Relationships</a:t>
            </a:r>
          </a:p>
        </p:txBody>
      </p:sp>
      <p:sp>
        <p:nvSpPr>
          <p:cNvPr id="2" name="Text Placeholder 1">
            <a:extLst>
              <a:ext uri="{FF2B5EF4-FFF2-40B4-BE49-F238E27FC236}">
                <a16:creationId xmlns:a16="http://schemas.microsoft.com/office/drawing/2014/main" id="{2047100D-07DC-1549-A230-E17DF1A5F425}"/>
              </a:ext>
            </a:extLst>
          </p:cNvPr>
          <p:cNvSpPr>
            <a:spLocks noGrp="1"/>
          </p:cNvSpPr>
          <p:nvPr>
            <p:ph type="body" sz="half" idx="4294967295"/>
          </p:nvPr>
        </p:nvSpPr>
        <p:spPr>
          <a:xfrm>
            <a:off x="457202" y="2538445"/>
            <a:ext cx="2563790" cy="1147762"/>
          </a:xfrm>
        </p:spPr>
        <p:txBody>
          <a:bodyPr/>
          <a:lstStyle/>
          <a:p>
            <a:r>
              <a:rPr lang="en-US" dirty="0">
                <a:latin typeface="+mn-lt"/>
              </a:rPr>
              <a:t>Utilize multiple contract manufacturers that provide Barfresh efficient national coverage:</a:t>
            </a:r>
          </a:p>
        </p:txBody>
      </p:sp>
      <p:sp>
        <p:nvSpPr>
          <p:cNvPr id="3" name="Text Placeholder 2">
            <a:extLst>
              <a:ext uri="{FF2B5EF4-FFF2-40B4-BE49-F238E27FC236}">
                <a16:creationId xmlns:a16="http://schemas.microsoft.com/office/drawing/2014/main" id="{6BA0ED02-B177-1148-A9D7-E3E8E6B4CF07}"/>
              </a:ext>
            </a:extLst>
          </p:cNvPr>
          <p:cNvSpPr>
            <a:spLocks noGrp="1"/>
          </p:cNvSpPr>
          <p:nvPr>
            <p:ph type="body" sz="half" idx="4294967295"/>
          </p:nvPr>
        </p:nvSpPr>
        <p:spPr>
          <a:xfrm>
            <a:off x="3666161" y="2538445"/>
            <a:ext cx="2906612" cy="1147762"/>
          </a:xfrm>
        </p:spPr>
        <p:txBody>
          <a:bodyPr/>
          <a:lstStyle/>
          <a:p>
            <a:r>
              <a:rPr lang="en-US" dirty="0">
                <a:latin typeface="+mn-lt"/>
              </a:rPr>
              <a:t>Barfresh-owned packaging equipment for certain locations positioned on manufacturing line to work seamlessly with contract manufacturer’s equipment</a:t>
            </a:r>
            <a:br>
              <a:rPr lang="en-US" dirty="0">
                <a:latin typeface="+mn-lt"/>
              </a:rPr>
            </a:br>
            <a:r>
              <a:rPr lang="en-US" dirty="0">
                <a:latin typeface="+mn-lt"/>
              </a:rPr>
              <a:t>and infrastructure</a:t>
            </a:r>
          </a:p>
        </p:txBody>
      </p:sp>
      <p:sp>
        <p:nvSpPr>
          <p:cNvPr id="4" name="Text Placeholder 3">
            <a:extLst>
              <a:ext uri="{FF2B5EF4-FFF2-40B4-BE49-F238E27FC236}">
                <a16:creationId xmlns:a16="http://schemas.microsoft.com/office/drawing/2014/main" id="{B58B7660-F395-384F-A65A-785B0061EA79}"/>
              </a:ext>
            </a:extLst>
          </p:cNvPr>
          <p:cNvSpPr>
            <a:spLocks noGrp="1"/>
          </p:cNvSpPr>
          <p:nvPr>
            <p:ph type="body" sz="half" idx="4294967295"/>
          </p:nvPr>
        </p:nvSpPr>
        <p:spPr>
          <a:xfrm>
            <a:off x="7161687" y="2538445"/>
            <a:ext cx="2169189" cy="1147762"/>
          </a:xfrm>
        </p:spPr>
        <p:txBody>
          <a:bodyPr/>
          <a:lstStyle/>
          <a:p>
            <a:r>
              <a:rPr lang="en-US" dirty="0">
                <a:latin typeface="+mn-lt"/>
              </a:rPr>
              <a:t>Procurement-related synergies</a:t>
            </a:r>
          </a:p>
        </p:txBody>
      </p:sp>
      <p:sp>
        <p:nvSpPr>
          <p:cNvPr id="5" name="Text Placeholder 4">
            <a:extLst>
              <a:ext uri="{FF2B5EF4-FFF2-40B4-BE49-F238E27FC236}">
                <a16:creationId xmlns:a16="http://schemas.microsoft.com/office/drawing/2014/main" id="{FF7DC1EF-9405-6343-909A-76F712D5B0FA}"/>
              </a:ext>
            </a:extLst>
          </p:cNvPr>
          <p:cNvSpPr>
            <a:spLocks noGrp="1"/>
          </p:cNvSpPr>
          <p:nvPr>
            <p:ph type="body" sz="half" idx="4294967295"/>
          </p:nvPr>
        </p:nvSpPr>
        <p:spPr>
          <a:xfrm>
            <a:off x="457203" y="3798834"/>
            <a:ext cx="2563790" cy="1147763"/>
          </a:xfrm>
        </p:spPr>
        <p:txBody>
          <a:bodyPr/>
          <a:lstStyle/>
          <a:p>
            <a:pPr marL="230188" indent="-230188">
              <a:lnSpc>
                <a:spcPct val="90000"/>
              </a:lnSpc>
              <a:spcBef>
                <a:spcPts val="1200"/>
              </a:spcBef>
              <a:buClr>
                <a:schemeClr val="accent3"/>
              </a:buClr>
              <a:buFont typeface="Arial" panose="020B0604020202020204" pitchFamily="34" charset="0"/>
              <a:buChar char="•"/>
            </a:pPr>
            <a:r>
              <a:rPr lang="en-US" b="0" dirty="0">
                <a:latin typeface="+mn-lt"/>
              </a:rPr>
              <a:t>Allows</a:t>
            </a:r>
            <a:r>
              <a:rPr lang="en-US" dirty="0">
                <a:latin typeface="+mn-lt"/>
              </a:rPr>
              <a:t> </a:t>
            </a:r>
            <a:r>
              <a:rPr lang="en-US" b="1" dirty="0">
                <a:solidFill>
                  <a:schemeClr val="accent3"/>
                </a:solidFill>
                <a:latin typeface="+mn-lt"/>
              </a:rPr>
              <a:t>maximum flexibility </a:t>
            </a:r>
            <a:r>
              <a:rPr lang="en-US" b="0" dirty="0">
                <a:latin typeface="+mn-lt"/>
              </a:rPr>
              <a:t>to manage volume fluctuations and start up requirements</a:t>
            </a:r>
          </a:p>
        </p:txBody>
      </p:sp>
      <p:sp>
        <p:nvSpPr>
          <p:cNvPr id="10" name="Content Placeholder 9">
            <a:extLst>
              <a:ext uri="{FF2B5EF4-FFF2-40B4-BE49-F238E27FC236}">
                <a16:creationId xmlns:a16="http://schemas.microsoft.com/office/drawing/2014/main" id="{7C43B7D7-2E13-0C41-9F37-31A0E01CBA58}"/>
              </a:ext>
            </a:extLst>
          </p:cNvPr>
          <p:cNvSpPr>
            <a:spLocks noGrp="1"/>
          </p:cNvSpPr>
          <p:nvPr>
            <p:ph idx="4294967295"/>
          </p:nvPr>
        </p:nvSpPr>
        <p:spPr>
          <a:xfrm>
            <a:off x="481115" y="1441186"/>
            <a:ext cx="7765166" cy="1027112"/>
          </a:xfrm>
        </p:spPr>
        <p:txBody>
          <a:bodyPr/>
          <a:lstStyle/>
          <a:p>
            <a:r>
              <a:rPr lang="en-US" sz="2400" b="1" dirty="0">
                <a:latin typeface="+mn-lt"/>
              </a:rPr>
              <a:t>Flexible Operating Model Provides</a:t>
            </a:r>
            <a:br>
              <a:rPr lang="en-US" sz="2400" b="1" dirty="0">
                <a:latin typeface="+mn-lt"/>
              </a:rPr>
            </a:br>
            <a:r>
              <a:rPr lang="en-US" sz="2400" b="1" dirty="0">
                <a:latin typeface="+mn-lt"/>
              </a:rPr>
              <a:t>Opportunity to Scale Quickly</a:t>
            </a:r>
          </a:p>
        </p:txBody>
      </p:sp>
      <p:cxnSp>
        <p:nvCxnSpPr>
          <p:cNvPr id="12" name="Straight Connector 11">
            <a:extLst>
              <a:ext uri="{FF2B5EF4-FFF2-40B4-BE49-F238E27FC236}">
                <a16:creationId xmlns:a16="http://schemas.microsoft.com/office/drawing/2014/main" id="{6C4AC49A-2992-B040-A508-60667AC4D615}"/>
              </a:ext>
            </a:extLst>
          </p:cNvPr>
          <p:cNvCxnSpPr>
            <a:cxnSpLocks/>
          </p:cNvCxnSpPr>
          <p:nvPr/>
        </p:nvCxnSpPr>
        <p:spPr>
          <a:xfrm>
            <a:off x="3262151" y="2543900"/>
            <a:ext cx="0" cy="297224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AC2A4B3B-3B90-8342-BAC0-054D7200D2D2}"/>
              </a:ext>
            </a:extLst>
          </p:cNvPr>
          <p:cNvCxnSpPr>
            <a:cxnSpLocks/>
          </p:cNvCxnSpPr>
          <p:nvPr/>
        </p:nvCxnSpPr>
        <p:spPr>
          <a:xfrm>
            <a:off x="6756135" y="2543900"/>
            <a:ext cx="0" cy="2972242"/>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8" name="Slide Number Placeholder 6"/>
          <p:cNvSpPr>
            <a:spLocks noGrp="1"/>
          </p:cNvSpPr>
          <p:nvPr>
            <p:ph type="sldNum" sz="quarter" idx="11"/>
          </p:nvPr>
        </p:nvSpPr>
        <p:spPr>
          <a:xfrm>
            <a:off x="457200" y="6427412"/>
            <a:ext cx="342900" cy="182880"/>
          </a:xfrm>
        </p:spPr>
        <p:txBody>
          <a:bodyPr/>
          <a:lstStyle/>
          <a:p>
            <a:fld id="{EBE024D5-1297-4749-9977-88FDD6D7A05B}" type="slidenum">
              <a:rPr lang="en-US" sz="1200" smtClean="0"/>
              <a:pPr/>
              <a:t>18</a:t>
            </a:fld>
            <a:endParaRPr lang="en-US" sz="1200" dirty="0"/>
          </a:p>
        </p:txBody>
      </p:sp>
      <p:sp>
        <p:nvSpPr>
          <p:cNvPr id="6" name="Footer Placeholder 5">
            <a:extLst>
              <a:ext uri="{FF2B5EF4-FFF2-40B4-BE49-F238E27FC236}">
                <a16:creationId xmlns:a16="http://schemas.microsoft.com/office/drawing/2014/main" id="{D67FCEF2-52DC-4D17-841D-1B92A17697DE}"/>
              </a:ext>
            </a:extLst>
          </p:cNvPr>
          <p:cNvSpPr>
            <a:spLocks noGrp="1"/>
          </p:cNvSpPr>
          <p:nvPr>
            <p:ph type="ftr" sz="quarter" idx="10"/>
          </p:nvPr>
        </p:nvSpPr>
        <p:spPr>
          <a:xfrm>
            <a:off x="800100" y="6427412"/>
            <a:ext cx="5410200" cy="182880"/>
          </a:xfrm>
        </p:spPr>
        <p:txBody>
          <a:bodyPr/>
          <a:lstStyle/>
          <a:p>
            <a:r>
              <a:rPr lang="en-US" sz="1200" dirty="0"/>
              <a:t>© 2024 Barfresh Food Group Inc. All rights reserved.</a:t>
            </a:r>
          </a:p>
        </p:txBody>
      </p:sp>
    </p:spTree>
    <p:extLst>
      <p:ext uri="{BB962C8B-B14F-4D97-AF65-F5344CB8AC3E}">
        <p14:creationId xmlns:p14="http://schemas.microsoft.com/office/powerpoint/2010/main" val="325227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39B19C-590F-9843-BCB1-F13B0C50B146}"/>
              </a:ext>
            </a:extLst>
          </p:cNvPr>
          <p:cNvSpPr>
            <a:spLocks noGrp="1"/>
          </p:cNvSpPr>
          <p:nvPr>
            <p:ph type="ftr" sz="quarter" idx="10"/>
          </p:nvPr>
        </p:nvSpPr>
        <p:spPr/>
        <p:txBody>
          <a:bodyPr/>
          <a:lstStyle/>
          <a:p>
            <a:r>
              <a:rPr lang="en-US" sz="1200" dirty="0"/>
              <a:t>© 2024 Barfresh Food Group Inc. All rights reserved.</a:t>
            </a:r>
          </a:p>
        </p:txBody>
      </p:sp>
      <p:sp>
        <p:nvSpPr>
          <p:cNvPr id="2" name="Title 1">
            <a:extLst>
              <a:ext uri="{FF2B5EF4-FFF2-40B4-BE49-F238E27FC236}">
                <a16:creationId xmlns:a16="http://schemas.microsoft.com/office/drawing/2014/main" id="{107F11C0-2EB1-6844-8B81-F298AEFC2A1A}"/>
              </a:ext>
            </a:extLst>
          </p:cNvPr>
          <p:cNvSpPr>
            <a:spLocks noGrp="1"/>
          </p:cNvSpPr>
          <p:nvPr>
            <p:ph type="title"/>
          </p:nvPr>
        </p:nvSpPr>
        <p:spPr/>
        <p:txBody>
          <a:bodyPr/>
          <a:lstStyle/>
          <a:p>
            <a:r>
              <a:rPr lang="en-US" dirty="0">
                <a:latin typeface="+mn-lt"/>
              </a:rPr>
              <a:t>Supply Chain In Place To Meet Increased Demand</a:t>
            </a:r>
          </a:p>
        </p:txBody>
      </p:sp>
      <p:sp>
        <p:nvSpPr>
          <p:cNvPr id="4" name="Content Placeholder 9">
            <a:extLst>
              <a:ext uri="{FF2B5EF4-FFF2-40B4-BE49-F238E27FC236}">
                <a16:creationId xmlns:a16="http://schemas.microsoft.com/office/drawing/2014/main" id="{D4A5A352-2EDA-4F43-BFC3-678CE7848B87}"/>
              </a:ext>
            </a:extLst>
          </p:cNvPr>
          <p:cNvSpPr txBox="1">
            <a:spLocks/>
          </p:cNvSpPr>
          <p:nvPr/>
        </p:nvSpPr>
        <p:spPr>
          <a:xfrm>
            <a:off x="457200" y="1182717"/>
            <a:ext cx="8928100" cy="595283"/>
          </a:xfrm>
          <a:prstGeom prst="rect">
            <a:avLst/>
          </a:prstGeom>
        </p:spPr>
        <p:txBody>
          <a:bodyPr lIns="0" tIns="0" rIns="0" bIns="0"/>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r>
              <a:rPr lang="en-US" sz="2000" kern="0" dirty="0">
                <a:latin typeface="+mn-lt"/>
              </a:rPr>
              <a:t>Alignment with major freight partner enhances Barfresh’s ability to service customers across North America</a:t>
            </a:r>
          </a:p>
        </p:txBody>
      </p:sp>
      <p:pic>
        <p:nvPicPr>
          <p:cNvPr id="6" name="Picture 5">
            <a:extLst>
              <a:ext uri="{FF2B5EF4-FFF2-40B4-BE49-F238E27FC236}">
                <a16:creationId xmlns:a16="http://schemas.microsoft.com/office/drawing/2014/main" id="{187D0986-7816-B146-9463-35FA316162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0067" y="2422835"/>
            <a:ext cx="4986559" cy="3192780"/>
          </a:xfrm>
          <a:prstGeom prst="rect">
            <a:avLst/>
          </a:prstGeom>
          <a:solidFill>
            <a:srgbClr val="92D050"/>
          </a:solidFill>
        </p:spPr>
      </p:pic>
      <p:sp>
        <p:nvSpPr>
          <p:cNvPr id="9" name="TextBox 8">
            <a:extLst>
              <a:ext uri="{FF2B5EF4-FFF2-40B4-BE49-F238E27FC236}">
                <a16:creationId xmlns:a16="http://schemas.microsoft.com/office/drawing/2014/main" id="{01D1F5C1-9FDC-6844-8097-0445BBA5E685}"/>
              </a:ext>
            </a:extLst>
          </p:cNvPr>
          <p:cNvSpPr txBox="1"/>
          <p:nvPr/>
        </p:nvSpPr>
        <p:spPr>
          <a:xfrm>
            <a:off x="9224424" y="3575439"/>
            <a:ext cx="868922" cy="245667"/>
          </a:xfrm>
          <a:prstGeom prst="rect">
            <a:avLst/>
          </a:prstGeom>
          <a:solidFill>
            <a:schemeClr val="accent3"/>
          </a:solidFill>
        </p:spPr>
        <p:txBody>
          <a:bodyPr wrap="square" rtlCol="0">
            <a:spAutoFit/>
          </a:bodyPr>
          <a:lstStyle>
            <a:defPPr>
              <a:defRPr lang="en-US"/>
            </a:defPPr>
            <a:lvl1pPr algn="ctr">
              <a:defRPr sz="1000" b="1">
                <a:solidFill>
                  <a:prstClr val="white"/>
                </a:solidFill>
                <a:latin typeface="Avenir Black" panose="02000503020000020003" pitchFamily="2" charset="0"/>
                <a:cs typeface="Arial" pitchFamily="34" charset="0"/>
              </a:defRPr>
            </a:lvl1pPr>
          </a:lstStyle>
          <a:p>
            <a:r>
              <a:rPr lang="en-US" dirty="0"/>
              <a:t>Chicago</a:t>
            </a:r>
          </a:p>
        </p:txBody>
      </p:sp>
      <p:sp>
        <p:nvSpPr>
          <p:cNvPr id="14" name="Content Placeholder 2">
            <a:extLst>
              <a:ext uri="{FF2B5EF4-FFF2-40B4-BE49-F238E27FC236}">
                <a16:creationId xmlns:a16="http://schemas.microsoft.com/office/drawing/2014/main" id="{2466540F-B7D8-2142-8779-5F5BF3F0A7A0}"/>
              </a:ext>
            </a:extLst>
          </p:cNvPr>
          <p:cNvSpPr txBox="1">
            <a:spLocks/>
          </p:cNvSpPr>
          <p:nvPr/>
        </p:nvSpPr>
        <p:spPr>
          <a:xfrm>
            <a:off x="457200" y="2265575"/>
            <a:ext cx="5111476" cy="3068425"/>
          </a:xfrm>
          <a:prstGeom prst="rect">
            <a:avLst/>
          </a:prstGeom>
        </p:spPr>
        <p:txBody>
          <a:bodyPr vert="horz" lIns="0" tIns="0" rIns="0" bIns="0" rtlCol="0">
            <a:noAutofit/>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marL="238125" lvl="2" indent="-227013" defTabSz="457200" eaLnBrk="0" fontAlgn="base" hangingPunct="0">
              <a:spcBef>
                <a:spcPts val="1200"/>
              </a:spcBef>
              <a:buClr>
                <a:schemeClr val="accent3"/>
              </a:buClr>
              <a:buFont typeface="Arial" panose="020B0604020202020204" pitchFamily="34" charset="0"/>
              <a:buChar char="•"/>
            </a:pPr>
            <a:r>
              <a:rPr lang="en-US" sz="1800" kern="0" dirty="0">
                <a:solidFill>
                  <a:prstClr val="black">
                    <a:lumMod val="50000"/>
                    <a:lumOff val="50000"/>
                  </a:prstClr>
                </a:solidFill>
                <a:latin typeface="+mn-lt"/>
                <a:ea typeface="Arial" charset="0"/>
                <a:cs typeface="Arial" pitchFamily="34" charset="0"/>
              </a:rPr>
              <a:t>Inventory strategically located at centralized warehouse managed with major freight consolidation partner</a:t>
            </a:r>
          </a:p>
          <a:p>
            <a:pPr marL="238125" lvl="2" indent="-227013" defTabSz="457200" eaLnBrk="0" fontAlgn="base" hangingPunct="0">
              <a:spcBef>
                <a:spcPts val="1200"/>
              </a:spcBef>
              <a:buClr>
                <a:schemeClr val="accent3"/>
              </a:buClr>
              <a:buFont typeface="Arial" panose="020B0604020202020204" pitchFamily="34" charset="0"/>
              <a:buChar char="•"/>
            </a:pPr>
            <a:r>
              <a:rPr lang="en-US" sz="1800" kern="0" dirty="0">
                <a:solidFill>
                  <a:prstClr val="black">
                    <a:lumMod val="50000"/>
                    <a:lumOff val="50000"/>
                  </a:prstClr>
                </a:solidFill>
                <a:latin typeface="+mn-lt"/>
                <a:ea typeface="Arial" charset="0"/>
                <a:cs typeface="Arial" pitchFamily="34" charset="0"/>
              </a:rPr>
              <a:t>System facilitates quicker order fulfillment, and enables customers to order less than full pallet orders on a weekly basis to directly address specific customer requirements</a:t>
            </a:r>
          </a:p>
          <a:p>
            <a:pPr marL="238125" lvl="2" indent="-227013" defTabSz="457200" eaLnBrk="0" fontAlgn="base" hangingPunct="0">
              <a:spcBef>
                <a:spcPts val="1200"/>
              </a:spcBef>
              <a:buClr>
                <a:schemeClr val="accent3"/>
              </a:buClr>
              <a:buFont typeface="Arial" panose="020B0604020202020204" pitchFamily="34" charset="0"/>
              <a:buChar char="•"/>
            </a:pPr>
            <a:r>
              <a:rPr lang="en-US" sz="1800" kern="0" dirty="0">
                <a:solidFill>
                  <a:prstClr val="black">
                    <a:lumMod val="50000"/>
                    <a:lumOff val="50000"/>
                  </a:prstClr>
                </a:solidFill>
                <a:latin typeface="+mn-lt"/>
                <a:ea typeface="Arial" charset="0"/>
                <a:cs typeface="Arial" pitchFamily="34" charset="0"/>
              </a:rPr>
              <a:t>Ability to achieve full truckload rates on multi-product line orders as our business gains scale with distribution partners</a:t>
            </a:r>
          </a:p>
          <a:p>
            <a:pPr marL="457200" lvl="1" indent="0">
              <a:spcBef>
                <a:spcPts val="1200"/>
              </a:spcBef>
              <a:buFont typeface="Arial" panose="020B0604020202020204" pitchFamily="34" charset="0"/>
              <a:buNone/>
            </a:pPr>
            <a:endParaRPr lang="en-US" kern="0" dirty="0">
              <a:solidFill>
                <a:schemeClr val="tx1">
                  <a:lumMod val="50000"/>
                  <a:lumOff val="50000"/>
                </a:schemeClr>
              </a:solidFill>
              <a:cs typeface="Arial" pitchFamily="34" charset="0"/>
            </a:endParaRPr>
          </a:p>
        </p:txBody>
      </p:sp>
      <p:sp>
        <p:nvSpPr>
          <p:cNvPr id="5" name="Slide Number Placeholder 4"/>
          <p:cNvSpPr>
            <a:spLocks noGrp="1"/>
          </p:cNvSpPr>
          <p:nvPr>
            <p:ph type="sldNum" sz="quarter" idx="11"/>
          </p:nvPr>
        </p:nvSpPr>
        <p:spPr/>
        <p:txBody>
          <a:bodyPr/>
          <a:lstStyle/>
          <a:p>
            <a:fld id="{EBE024D5-1297-4749-9977-88FDD6D7A05B}" type="slidenum">
              <a:rPr lang="en-US" sz="1200" smtClean="0"/>
              <a:pPr/>
              <a:t>19</a:t>
            </a:fld>
            <a:endParaRPr lang="en-US" sz="1200" dirty="0"/>
          </a:p>
        </p:txBody>
      </p:sp>
      <p:cxnSp>
        <p:nvCxnSpPr>
          <p:cNvPr id="10" name="Straight Arrow Connector 9">
            <a:extLst>
              <a:ext uri="{FF2B5EF4-FFF2-40B4-BE49-F238E27FC236}">
                <a16:creationId xmlns:a16="http://schemas.microsoft.com/office/drawing/2014/main" id="{24EE6106-0190-3A4F-0D88-8036C85FD3FC}"/>
              </a:ext>
            </a:extLst>
          </p:cNvPr>
          <p:cNvCxnSpPr>
            <a:cxnSpLocks/>
          </p:cNvCxnSpPr>
          <p:nvPr/>
        </p:nvCxnSpPr>
        <p:spPr>
          <a:xfrm flipH="1" flipV="1">
            <a:off x="9479020" y="3282561"/>
            <a:ext cx="73933" cy="26339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a:extLst>
              <a:ext uri="{FF2B5EF4-FFF2-40B4-BE49-F238E27FC236}">
                <a16:creationId xmlns:a16="http://schemas.microsoft.com/office/drawing/2014/main" id="{6B93868A-9BF5-11C5-5AB0-7CB2CE4C350C}"/>
              </a:ext>
            </a:extLst>
          </p:cNvPr>
          <p:cNvCxnSpPr/>
          <p:nvPr/>
        </p:nvCxnSpPr>
        <p:spPr>
          <a:xfrm flipH="1" flipV="1">
            <a:off x="8677275" y="3114675"/>
            <a:ext cx="523337" cy="47890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E6389C66-0542-C52B-48EE-BC26D01CFCF5}"/>
              </a:ext>
            </a:extLst>
          </p:cNvPr>
          <p:cNvCxnSpPr/>
          <p:nvPr/>
        </p:nvCxnSpPr>
        <p:spPr>
          <a:xfrm flipH="1" flipV="1">
            <a:off x="7572375" y="2876550"/>
            <a:ext cx="1628237" cy="83986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a:extLst>
              <a:ext uri="{FF2B5EF4-FFF2-40B4-BE49-F238E27FC236}">
                <a16:creationId xmlns:a16="http://schemas.microsoft.com/office/drawing/2014/main" id="{89C2C639-66E8-A936-5CFB-6395B29F93C0}"/>
              </a:ext>
            </a:extLst>
          </p:cNvPr>
          <p:cNvCxnSpPr>
            <a:cxnSpLocks/>
          </p:cNvCxnSpPr>
          <p:nvPr/>
        </p:nvCxnSpPr>
        <p:spPr>
          <a:xfrm>
            <a:off x="9772650" y="3839249"/>
            <a:ext cx="619125" cy="107565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5C916928-BA74-712D-96C2-A08B44E64993}"/>
              </a:ext>
            </a:extLst>
          </p:cNvPr>
          <p:cNvCxnSpPr>
            <a:cxnSpLocks/>
          </p:cNvCxnSpPr>
          <p:nvPr/>
        </p:nvCxnSpPr>
        <p:spPr>
          <a:xfrm flipH="1">
            <a:off x="6907877" y="3768761"/>
            <a:ext cx="2292735" cy="25046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FB3333CC-2DC4-0DA8-39E1-EEECFD9C81AF}"/>
              </a:ext>
            </a:extLst>
          </p:cNvPr>
          <p:cNvCxnSpPr>
            <a:cxnSpLocks/>
          </p:cNvCxnSpPr>
          <p:nvPr/>
        </p:nvCxnSpPr>
        <p:spPr>
          <a:xfrm flipH="1">
            <a:off x="8767799" y="3821106"/>
            <a:ext cx="617501" cy="98695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63BF6943-9821-A839-FA91-20A358378419}"/>
              </a:ext>
            </a:extLst>
          </p:cNvPr>
          <p:cNvCxnSpPr>
            <a:cxnSpLocks/>
            <a:stCxn id="9" idx="3"/>
          </p:cNvCxnSpPr>
          <p:nvPr/>
        </p:nvCxnSpPr>
        <p:spPr>
          <a:xfrm flipV="1">
            <a:off x="10093346" y="3296482"/>
            <a:ext cx="688954" cy="40179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4472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8F74B2-EA88-C44B-9610-FBCC31C4BCA2}"/>
              </a:ext>
            </a:extLst>
          </p:cNvPr>
          <p:cNvSpPr>
            <a:spLocks noGrp="1"/>
          </p:cNvSpPr>
          <p:nvPr>
            <p:ph type="ftr" sz="quarter" idx="10"/>
          </p:nvPr>
        </p:nvSpPr>
        <p:spPr/>
        <p:txBody>
          <a:bodyPr/>
          <a:lstStyle/>
          <a:p>
            <a:r>
              <a:rPr lang="en-US" sz="1200" dirty="0"/>
              <a:t>© 2024 Barfresh Food Group Inc. All rights reserved.</a:t>
            </a:r>
          </a:p>
        </p:txBody>
      </p:sp>
      <p:sp>
        <p:nvSpPr>
          <p:cNvPr id="2" name="Title 1">
            <a:extLst>
              <a:ext uri="{FF2B5EF4-FFF2-40B4-BE49-F238E27FC236}">
                <a16:creationId xmlns:a16="http://schemas.microsoft.com/office/drawing/2014/main" id="{9B62B65E-06C1-514F-BE4F-95BDE0DD543B}"/>
              </a:ext>
            </a:extLst>
          </p:cNvPr>
          <p:cNvSpPr>
            <a:spLocks noGrp="1"/>
          </p:cNvSpPr>
          <p:nvPr>
            <p:ph type="title"/>
          </p:nvPr>
        </p:nvSpPr>
        <p:spPr/>
        <p:txBody>
          <a:bodyPr/>
          <a:lstStyle/>
          <a:p>
            <a:r>
              <a:rPr lang="en-US" dirty="0">
                <a:latin typeface="+mn-lt"/>
              </a:rPr>
              <a:t>Forward Looking Statements</a:t>
            </a:r>
          </a:p>
        </p:txBody>
      </p:sp>
      <p:sp>
        <p:nvSpPr>
          <p:cNvPr id="4" name="Content Placeholder 2">
            <a:extLst>
              <a:ext uri="{FF2B5EF4-FFF2-40B4-BE49-F238E27FC236}">
                <a16:creationId xmlns:a16="http://schemas.microsoft.com/office/drawing/2014/main" id="{0686A367-001A-2140-8208-BBB7FF42A0C9}"/>
              </a:ext>
            </a:extLst>
          </p:cNvPr>
          <p:cNvSpPr txBox="1">
            <a:spLocks/>
          </p:cNvSpPr>
          <p:nvPr/>
        </p:nvSpPr>
        <p:spPr>
          <a:xfrm>
            <a:off x="457200" y="1324035"/>
            <a:ext cx="11393904" cy="4402998"/>
          </a:xfrm>
          <a:prstGeom prst="rect">
            <a:avLst/>
          </a:prstGeom>
        </p:spPr>
        <p:txBody>
          <a:bodyPr lIns="0" tIns="0" rIns="0" bIns="0"/>
          <a:lstStyle>
            <a:lvl1pPr marL="514350" indent="-285750" algn="l" defTabSz="457200" rtl="0" eaLnBrk="0" fontAlgn="base" hangingPunct="0">
              <a:spcBef>
                <a:spcPts val="800"/>
              </a:spcBef>
              <a:spcAft>
                <a:spcPct val="0"/>
              </a:spcAft>
              <a:buClr>
                <a:srgbClr val="F79646"/>
              </a:buClr>
              <a:buSzPct val="80000"/>
              <a:buFont typeface="Arial" panose="020B0604020202020204" pitchFamily="34" charset="0"/>
              <a:buChar char="•"/>
              <a:defRPr sz="1600" kern="1200">
                <a:solidFill>
                  <a:schemeClr val="tx1"/>
                </a:solidFill>
                <a:latin typeface="Arial" pitchFamily="34" charset="0"/>
                <a:ea typeface="ＭＳ Ｐゴシック" charset="0"/>
                <a:cs typeface="Arial" pitchFamily="34" charset="0"/>
              </a:defRPr>
            </a:lvl1pPr>
            <a:lvl2pPr marL="742950" indent="-285750" algn="l" defTabSz="457200" rtl="0" eaLnBrk="0" fontAlgn="base" hangingPunct="0">
              <a:spcBef>
                <a:spcPct val="20000"/>
              </a:spcBef>
              <a:spcAft>
                <a:spcPct val="0"/>
              </a:spcAft>
              <a:buClr>
                <a:srgbClr val="FFA829"/>
              </a:buClr>
              <a:buFont typeface="Arial" panose="020B0604020202020204" pitchFamily="34" charset="0"/>
              <a:buChar char="•"/>
              <a:defRPr lang="en-US" sz="1600" kern="1200" dirty="0" smtClean="0">
                <a:solidFill>
                  <a:schemeClr val="tx1">
                    <a:lumMod val="50000"/>
                    <a:lumOff val="50000"/>
                  </a:schemeClr>
                </a:solidFill>
                <a:latin typeface="Arial" pitchFamily="34" charset="0"/>
                <a:ea typeface="Arial" charset="0"/>
                <a:cs typeface="Arial" pitchFamily="34" charset="0"/>
              </a:defRPr>
            </a:lvl2pPr>
            <a:lvl3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Arial" charset="0"/>
                <a:cs typeface="Arial"/>
              </a:defRPr>
            </a:lvl3pPr>
            <a:lvl4pPr marL="1204913" indent="166688" algn="l" defTabSz="457200" rtl="0" eaLnBrk="0" fontAlgn="base" hangingPunct="0">
              <a:spcBef>
                <a:spcPct val="20000"/>
              </a:spcBef>
              <a:spcAft>
                <a:spcPct val="0"/>
              </a:spcAft>
              <a:buClr>
                <a:srgbClr val="FFA829"/>
              </a:buClr>
              <a:buSzPct val="50000"/>
              <a:buFont typeface="Arial" charset="0"/>
              <a:buChar char="–"/>
              <a:defRPr lang="en-US" sz="1600" kern="1200" dirty="0" smtClean="0">
                <a:solidFill>
                  <a:schemeClr val="tx1">
                    <a:lumMod val="50000"/>
                    <a:lumOff val="50000"/>
                  </a:schemeClr>
                </a:solidFill>
                <a:latin typeface="Arial" pitchFamily="34" charset="0"/>
                <a:ea typeface="Arial" charset="0"/>
                <a:cs typeface="Arial" pitchFamily="34" charset="0"/>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600"/>
              </a:spcBef>
              <a:buNone/>
            </a:pPr>
            <a:r>
              <a:rPr lang="en-US" sz="1000" dirty="0">
                <a:latin typeface="Market Sans"/>
              </a:rPr>
              <a:t>This Descriptive Presentation (the “Presentation") is being furnished solely for use by prospective parties in connection with their consideration of a potential transaction with Barfresh Food Group Inc. (the “Company”).  </a:t>
            </a:r>
          </a:p>
          <a:p>
            <a:pPr marL="0" indent="0">
              <a:lnSpc>
                <a:spcPct val="90000"/>
              </a:lnSpc>
              <a:spcBef>
                <a:spcPts val="600"/>
              </a:spcBef>
              <a:buNone/>
            </a:pPr>
            <a:r>
              <a:rPr lang="en-US" sz="1000" dirty="0">
                <a:latin typeface="Market Sans"/>
              </a:rPr>
              <a:t>Prospective parties are not entitled to rely on the accuracy or completeness of the Presentation and are entitled to rely solely on only those particular representations and warranties, if any, which may be made by the Company to a party in a definitive written agreement, when, as and if executed, and subject to such limitations and restrictions as may be specified therein. </a:t>
            </a:r>
          </a:p>
          <a:p>
            <a:pPr marL="0" indent="0">
              <a:lnSpc>
                <a:spcPct val="90000"/>
              </a:lnSpc>
              <a:spcBef>
                <a:spcPts val="600"/>
              </a:spcBef>
              <a:buNone/>
            </a:pPr>
            <a:r>
              <a:rPr lang="en-US" sz="1000" dirty="0">
                <a:latin typeface="Market Sans"/>
              </a:rPr>
              <a:t>Each recipient agrees, and the receipt of this Presentation serves as an acknowledgment of, that the subject matter hereof and all of the information contained herein is of a confidential nature and that the recipient will treat such information in a confidential manner and will not, directly or indirectly, disclose or permit its affiliates or representatives to disclose any information regarding its receipt hereof or any information contained herein to any other person or reproduce, disseminate, quote or refer to this Presentation, in whole or in part, without the prior written consent of the Company. </a:t>
            </a:r>
          </a:p>
          <a:p>
            <a:pPr marL="0" indent="0">
              <a:lnSpc>
                <a:spcPct val="90000"/>
              </a:lnSpc>
              <a:spcBef>
                <a:spcPts val="600"/>
              </a:spcBef>
              <a:buNone/>
            </a:pPr>
            <a:r>
              <a:rPr lang="en-US" sz="1000" dirty="0">
                <a:latin typeface="Market Sans"/>
              </a:rPr>
              <a:t>This Presentation contains forward-looking statements and projections, which are subject to many operational and industry risks, uncertainties and assumptions, including management’s assessment of future financial performance, results of anticipated growth strategies and anticipated trends in the business and industry. There are many business factors that could cause future actual results, the level of business and financial performance to differ materially from the information expressed or implied by the forward-looking information and projections. Readers should use their knowledge of the business and industry to critically assess all forward-looking statements and projections.</a:t>
            </a:r>
          </a:p>
          <a:p>
            <a:pPr marL="0" indent="0">
              <a:lnSpc>
                <a:spcPct val="90000"/>
              </a:lnSpc>
              <a:spcBef>
                <a:spcPts val="600"/>
              </a:spcBef>
              <a:buNone/>
            </a:pPr>
            <a:r>
              <a:rPr lang="en-US" sz="1000" dirty="0">
                <a:latin typeface="Market Sans"/>
              </a:rPr>
              <a:t>Statistical information contained in this Presentation is based on information available to the Company that the Company believes is accurate. It is generally based on publications that are not produced for the purposes of securities offerings or economic analysis. The Company has not reviewed or included data from all sources and cannot assure prospective parties of the accuracy or completeness of the data included in this Presentation. Forecasts and other forward-looking information obtained from these sources are subject to the same qualifications and the additional uncertainties accompanying any estimates of future market size, revenue and market acceptance of products and services. The Company undertakes no obligation to update forward-looking information to reflect actual results or changes in assumptions or other factors that could affect those statements.  </a:t>
            </a:r>
          </a:p>
          <a:p>
            <a:pPr marL="0" indent="0">
              <a:lnSpc>
                <a:spcPct val="90000"/>
              </a:lnSpc>
              <a:spcBef>
                <a:spcPts val="600"/>
              </a:spcBef>
              <a:buNone/>
            </a:pPr>
            <a:r>
              <a:rPr lang="en-US" sz="1000" dirty="0">
                <a:latin typeface="Market Sans"/>
              </a:rPr>
              <a:t>This Presentation has not been filed or reviewed by, and the securities offered hereby have not been registered with or approved by, the Securities and Exchange Commission (“SEC”) or any securities regulatory authority of any state, nor has the SEC or any such authority passed upon the accuracy or adequacy of this Presentation.</a:t>
            </a:r>
          </a:p>
          <a:p>
            <a:pPr marL="0" indent="0">
              <a:lnSpc>
                <a:spcPct val="90000"/>
              </a:lnSpc>
              <a:spcBef>
                <a:spcPts val="600"/>
              </a:spcBef>
              <a:buNone/>
            </a:pPr>
            <a:r>
              <a:rPr lang="en-US" sz="1000" dirty="0">
                <a:latin typeface="Market Sans"/>
              </a:rPr>
              <a:t>This Presentation does not constitute an offer to sell or solicitation of an offer to buy any securities. The sole purpose of this Presentation is to assist prospective parties in deciding whether to proceed with a further investigation and evaluation of the Company in connection with their consideration of a potential transaction with the Company. This Presentation does not purport to contain all information which may be material to a prospective party, and recipients of this Presentation should conduct their own independent evaluation and due diligence of the Company. Each recipient agrees, and the receipt of this Presentation serves as an acknowledgment thereof, that if such recipient determines to engage in a transaction with the Company, its determination will be based solely on the terms of the definitive agreement relating to such transaction and on the recipient’s own investigation, analysis and assessment of the Company and the transaction.</a:t>
            </a:r>
          </a:p>
          <a:p>
            <a:pPr marL="0" indent="0">
              <a:lnSpc>
                <a:spcPct val="90000"/>
              </a:lnSpc>
              <a:spcBef>
                <a:spcPts val="600"/>
              </a:spcBef>
              <a:buNone/>
            </a:pPr>
            <a:r>
              <a:rPr lang="en-US" sz="1000" dirty="0">
                <a:latin typeface="Market Sans"/>
              </a:rPr>
              <a:t>The Company reserves the right, in its sole discretion, to reject any and all proposals made by or on behalf of any prospective party with regard to a transaction with the Company, and to terminate further participation in the investigation and proposal process by, or any discussions or negotiations with, any prospective party at any time. The Company does not intend to update or otherwise revise this Presentation following its distribution</a:t>
            </a:r>
            <a:r>
              <a:rPr lang="en-US" sz="1000" dirty="0">
                <a:latin typeface="Avenir Roman" panose="02000503020000020003" pitchFamily="2" charset="0"/>
              </a:rPr>
              <a:t>.</a:t>
            </a:r>
          </a:p>
          <a:p>
            <a:pPr marL="0" lvl="1" indent="0">
              <a:lnSpc>
                <a:spcPct val="90000"/>
              </a:lnSpc>
              <a:spcBef>
                <a:spcPts val="600"/>
              </a:spcBef>
              <a:spcAft>
                <a:spcPts val="1200"/>
              </a:spcAft>
              <a:buNone/>
            </a:pPr>
            <a:r>
              <a:rPr lang="en-US" sz="1000" dirty="0">
                <a:solidFill>
                  <a:prstClr val="black">
                    <a:lumMod val="50000"/>
                    <a:lumOff val="50000"/>
                  </a:prstClr>
                </a:solidFill>
                <a:latin typeface="Avenir Roman" panose="02000503020000020003" pitchFamily="2" charset="0"/>
              </a:rPr>
              <a:t>	</a:t>
            </a:r>
            <a:endParaRPr sz="1000" dirty="0">
              <a:solidFill>
                <a:prstClr val="black">
                  <a:lumMod val="50000"/>
                  <a:lumOff val="50000"/>
                </a:prstClr>
              </a:solidFill>
              <a:latin typeface="Avenir Roman" panose="02000503020000020003" pitchFamily="2" charset="0"/>
            </a:endParaRPr>
          </a:p>
        </p:txBody>
      </p:sp>
      <p:sp>
        <p:nvSpPr>
          <p:cNvPr id="5" name="Slide Number Placeholder 4"/>
          <p:cNvSpPr>
            <a:spLocks noGrp="1"/>
          </p:cNvSpPr>
          <p:nvPr>
            <p:ph type="sldNum" sz="quarter" idx="11"/>
          </p:nvPr>
        </p:nvSpPr>
        <p:spPr/>
        <p:txBody>
          <a:bodyPr/>
          <a:lstStyle/>
          <a:p>
            <a:fld id="{EBE024D5-1297-4749-9977-88FDD6D7A05B}" type="slidenum">
              <a:rPr lang="en-US" sz="1200" smtClean="0"/>
              <a:pPr/>
              <a:t>2</a:t>
            </a:fld>
            <a:endParaRPr lang="en-US" sz="1200" dirty="0"/>
          </a:p>
        </p:txBody>
      </p:sp>
    </p:spTree>
    <p:extLst>
      <p:ext uri="{BB962C8B-B14F-4D97-AF65-F5344CB8AC3E}">
        <p14:creationId xmlns:p14="http://schemas.microsoft.com/office/powerpoint/2010/main" val="414178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40CF6-0996-C14E-B81A-90352B7E7A0A}"/>
              </a:ext>
            </a:extLst>
          </p:cNvPr>
          <p:cNvSpPr>
            <a:spLocks noGrp="1"/>
          </p:cNvSpPr>
          <p:nvPr>
            <p:ph type="ftr" sz="quarter" idx="10"/>
          </p:nvPr>
        </p:nvSpPr>
        <p:spPr/>
        <p:txBody>
          <a:bodyPr/>
          <a:lstStyle/>
          <a:p>
            <a:r>
              <a:rPr lang="en-US" sz="1200" dirty="0"/>
              <a:t>© 2024 Barfresh Food Group Inc. All rights reserved</a:t>
            </a:r>
            <a:r>
              <a:rPr lang="en-US" dirty="0"/>
              <a:t>.</a:t>
            </a:r>
          </a:p>
        </p:txBody>
      </p:sp>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p:txBody>
          <a:bodyPr/>
          <a:lstStyle/>
          <a:p>
            <a:fld id="{EBE024D5-1297-4749-9977-88FDD6D7A05B}" type="slidenum">
              <a:rPr lang="en-US" sz="1200" smtClean="0"/>
              <a:t>20</a:t>
            </a:fld>
            <a:endParaRPr lang="en-US" sz="1200" dirty="0"/>
          </a:p>
        </p:txBody>
      </p:sp>
      <p:sp>
        <p:nvSpPr>
          <p:cNvPr id="4" name="Content Placeholder 3">
            <a:extLst>
              <a:ext uri="{FF2B5EF4-FFF2-40B4-BE49-F238E27FC236}">
                <a16:creationId xmlns:a16="http://schemas.microsoft.com/office/drawing/2014/main" id="{97066FAB-B9FB-36B5-FF82-EC487BC6B9DA}"/>
              </a:ext>
            </a:extLst>
          </p:cNvPr>
          <p:cNvSpPr>
            <a:spLocks noGrp="1"/>
          </p:cNvSpPr>
          <p:nvPr>
            <p:ph idx="1"/>
          </p:nvPr>
        </p:nvSpPr>
        <p:spPr>
          <a:xfrm flipH="1">
            <a:off x="8256205" y="1249579"/>
            <a:ext cx="3232730" cy="4826883"/>
          </a:xfrm>
        </p:spPr>
        <p:txBody>
          <a:bodyPr/>
          <a:lstStyle/>
          <a:p>
            <a:r>
              <a:rPr lang="en-US" sz="1600" dirty="0">
                <a:solidFill>
                  <a:srgbClr val="000000"/>
                </a:solidFill>
                <a:latin typeface="+mn-lt"/>
                <a:cs typeface="Calibri" panose="020F0502020204030204" pitchFamily="34" charset="0"/>
              </a:rPr>
              <a:t>Highlights:</a:t>
            </a:r>
          </a:p>
          <a:p>
            <a:pPr marL="285750" indent="-285750">
              <a:buFont typeface="Arial" panose="020B0604020202020204" pitchFamily="34" charset="0"/>
              <a:buChar char="•"/>
            </a:pPr>
            <a:r>
              <a:rPr lang="en-US" sz="1600" dirty="0">
                <a:solidFill>
                  <a:srgbClr val="000000"/>
                </a:solidFill>
                <a:latin typeface="+mn-lt"/>
                <a:cs typeface="Calibri" panose="020F0502020204030204" pitchFamily="34" charset="0"/>
              </a:rPr>
              <a:t>Record revenue in Q1’24</a:t>
            </a:r>
          </a:p>
          <a:p>
            <a:pPr marL="285750" indent="-285750">
              <a:buFont typeface="Arial" panose="020B0604020202020204" pitchFamily="34" charset="0"/>
              <a:buChar char="•"/>
            </a:pPr>
            <a:r>
              <a:rPr lang="en-US" sz="1600" dirty="0">
                <a:solidFill>
                  <a:srgbClr val="000000"/>
                </a:solidFill>
                <a:latin typeface="+mn-lt"/>
                <a:cs typeface="Calibri" panose="020F0502020204030204" pitchFamily="34" charset="0"/>
              </a:rPr>
              <a:t>35% YoY Revenue Growth over Q1’23</a:t>
            </a:r>
          </a:p>
          <a:p>
            <a:pPr marL="285750" indent="-285750">
              <a:buFont typeface="Arial" panose="020B0604020202020204" pitchFamily="34" charset="0"/>
              <a:buChar char="•"/>
            </a:pPr>
            <a:r>
              <a:rPr lang="en-US" sz="1600" dirty="0">
                <a:solidFill>
                  <a:srgbClr val="000000"/>
                </a:solidFill>
                <a:latin typeface="+mn-lt"/>
                <a:cs typeface="Calibri" panose="020F0502020204030204" pitchFamily="34" charset="0"/>
              </a:rPr>
              <a:t>Expecting record revenue for 2024</a:t>
            </a:r>
          </a:p>
          <a:p>
            <a:pPr marL="285750" indent="-285750">
              <a:buFont typeface="Arial" panose="020B0604020202020204" pitchFamily="34" charset="0"/>
              <a:buChar char="•"/>
            </a:pPr>
            <a:r>
              <a:rPr lang="en-US" sz="1600" dirty="0">
                <a:solidFill>
                  <a:srgbClr val="000000"/>
                </a:solidFill>
                <a:latin typeface="+mn-lt"/>
                <a:cs typeface="Calibri" panose="020F0502020204030204" pitchFamily="34" charset="0"/>
              </a:rPr>
              <a:t>Adjusted EBITDA positive in Q1’24 – First time in Barfresh History!</a:t>
            </a:r>
          </a:p>
          <a:p>
            <a:endParaRPr lang="en-US" sz="1600" dirty="0">
              <a:latin typeface="+mn-lt"/>
              <a:cs typeface="Calibri" panose="020F0502020204030204" pitchFamily="34" charset="0"/>
            </a:endParaRPr>
          </a:p>
        </p:txBody>
      </p:sp>
      <p:sp>
        <p:nvSpPr>
          <p:cNvPr id="6" name="Title 5">
            <a:extLst>
              <a:ext uri="{FF2B5EF4-FFF2-40B4-BE49-F238E27FC236}">
                <a16:creationId xmlns:a16="http://schemas.microsoft.com/office/drawing/2014/main" id="{4E784BA4-F326-B943-84F0-24533295290A}"/>
              </a:ext>
            </a:extLst>
          </p:cNvPr>
          <p:cNvSpPr>
            <a:spLocks noGrp="1"/>
          </p:cNvSpPr>
          <p:nvPr>
            <p:ph type="title"/>
          </p:nvPr>
        </p:nvSpPr>
        <p:spPr/>
        <p:txBody>
          <a:bodyPr/>
          <a:lstStyle/>
          <a:p>
            <a:r>
              <a:rPr lang="en-US" dirty="0">
                <a:latin typeface="+mn-lt"/>
              </a:rPr>
              <a:t>Financials</a:t>
            </a:r>
          </a:p>
        </p:txBody>
      </p:sp>
      <p:pic>
        <p:nvPicPr>
          <p:cNvPr id="5" name="Picture 4">
            <a:extLst>
              <a:ext uri="{FF2B5EF4-FFF2-40B4-BE49-F238E27FC236}">
                <a16:creationId xmlns:a16="http://schemas.microsoft.com/office/drawing/2014/main" id="{59050B90-0332-1B0E-492A-19E00D9F945C}"/>
              </a:ext>
            </a:extLst>
          </p:cNvPr>
          <p:cNvPicPr>
            <a:picLocks noChangeAspect="1"/>
          </p:cNvPicPr>
          <p:nvPr/>
        </p:nvPicPr>
        <p:blipFill>
          <a:blip r:embed="rId2"/>
          <a:stretch>
            <a:fillRect/>
          </a:stretch>
        </p:blipFill>
        <p:spPr>
          <a:xfrm>
            <a:off x="457200" y="1249579"/>
            <a:ext cx="7208520" cy="3474720"/>
          </a:xfrm>
          <a:prstGeom prst="rect">
            <a:avLst/>
          </a:prstGeom>
        </p:spPr>
      </p:pic>
    </p:spTree>
    <p:extLst>
      <p:ext uri="{BB962C8B-B14F-4D97-AF65-F5344CB8AC3E}">
        <p14:creationId xmlns:p14="http://schemas.microsoft.com/office/powerpoint/2010/main" val="29646440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40CF6-0996-C14E-B81A-90352B7E7A0A}"/>
              </a:ext>
            </a:extLst>
          </p:cNvPr>
          <p:cNvSpPr>
            <a:spLocks noGrp="1"/>
          </p:cNvSpPr>
          <p:nvPr>
            <p:ph type="ftr" sz="quarter" idx="10"/>
          </p:nvPr>
        </p:nvSpPr>
        <p:spPr/>
        <p:txBody>
          <a:bodyPr/>
          <a:lstStyle/>
          <a:p>
            <a:r>
              <a:rPr lang="en-US" sz="1200" dirty="0"/>
              <a:t>© 2024 Barfresh Food Group Inc. All rights reserved</a:t>
            </a:r>
            <a:r>
              <a:rPr lang="en-US" dirty="0"/>
              <a:t>.</a:t>
            </a:r>
          </a:p>
        </p:txBody>
      </p:sp>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p:txBody>
          <a:bodyPr/>
          <a:lstStyle/>
          <a:p>
            <a:fld id="{EBE024D5-1297-4749-9977-88FDD6D7A05B}" type="slidenum">
              <a:rPr lang="en-US" sz="1200" smtClean="0"/>
              <a:t>21</a:t>
            </a:fld>
            <a:endParaRPr lang="en-US" dirty="0"/>
          </a:p>
        </p:txBody>
      </p:sp>
      <p:sp>
        <p:nvSpPr>
          <p:cNvPr id="6" name="Title 5">
            <a:extLst>
              <a:ext uri="{FF2B5EF4-FFF2-40B4-BE49-F238E27FC236}">
                <a16:creationId xmlns:a16="http://schemas.microsoft.com/office/drawing/2014/main" id="{4E784BA4-F326-B943-84F0-24533295290A}"/>
              </a:ext>
            </a:extLst>
          </p:cNvPr>
          <p:cNvSpPr>
            <a:spLocks noGrp="1"/>
          </p:cNvSpPr>
          <p:nvPr>
            <p:ph type="title"/>
          </p:nvPr>
        </p:nvSpPr>
        <p:spPr/>
        <p:txBody>
          <a:bodyPr/>
          <a:lstStyle/>
          <a:p>
            <a:r>
              <a:rPr lang="en-US" dirty="0">
                <a:latin typeface="+mn-lt"/>
              </a:rPr>
              <a:t>Financials </a:t>
            </a:r>
          </a:p>
        </p:txBody>
      </p:sp>
      <p:sp>
        <p:nvSpPr>
          <p:cNvPr id="5" name="TextBox 4">
            <a:extLst>
              <a:ext uri="{FF2B5EF4-FFF2-40B4-BE49-F238E27FC236}">
                <a16:creationId xmlns:a16="http://schemas.microsoft.com/office/drawing/2014/main" id="{E81214A5-56C8-3830-C68F-6DECDF7C2B6C}"/>
              </a:ext>
            </a:extLst>
          </p:cNvPr>
          <p:cNvSpPr txBox="1"/>
          <p:nvPr/>
        </p:nvSpPr>
        <p:spPr>
          <a:xfrm flipH="1">
            <a:off x="8713798" y="1065564"/>
            <a:ext cx="3314700"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1800"/>
              </a:spcBef>
            </a:pPr>
            <a:r>
              <a:rPr lang="en-US" sz="1600" b="1" dirty="0">
                <a:solidFill>
                  <a:srgbClr val="000000"/>
                </a:solidFill>
              </a:rPr>
              <a:t>Highlights:</a:t>
            </a:r>
          </a:p>
          <a:p>
            <a:pPr marL="283464" indent="-285750">
              <a:spcBef>
                <a:spcPts val="1800"/>
              </a:spcBef>
              <a:buFont typeface="Arial" panose="020B0604020202020204" pitchFamily="34" charset="0"/>
              <a:buChar char="•"/>
            </a:pPr>
            <a:r>
              <a:rPr lang="en-US" sz="1400" b="1" dirty="0">
                <a:solidFill>
                  <a:srgbClr val="000000"/>
                </a:solidFill>
              </a:rPr>
              <a:t>Revenue trajectory interrupted in Q3’22 due to product issues at primary co-manufacturing partner </a:t>
            </a:r>
          </a:p>
          <a:p>
            <a:pPr marL="283464" indent="-285750">
              <a:spcBef>
                <a:spcPts val="1800"/>
              </a:spcBef>
              <a:buFont typeface="Arial" panose="020B0604020202020204" pitchFamily="34" charset="0"/>
              <a:buChar char="•"/>
            </a:pPr>
            <a:r>
              <a:rPr lang="en-US" sz="1400" b="1" dirty="0">
                <a:solidFill>
                  <a:srgbClr val="000000"/>
                </a:solidFill>
              </a:rPr>
              <a:t>Bottle capacity expansion expected with new co-manufacturer in place prior to start of 2024/25 school year</a:t>
            </a:r>
          </a:p>
          <a:p>
            <a:pPr marL="283464" indent="-285750">
              <a:spcBef>
                <a:spcPts val="1800"/>
              </a:spcBef>
              <a:buFont typeface="Arial" panose="020B0604020202020204" pitchFamily="34" charset="0"/>
              <a:buChar char="•"/>
            </a:pPr>
            <a:r>
              <a:rPr lang="en-US" sz="1400" b="1" dirty="0">
                <a:solidFill>
                  <a:srgbClr val="000000"/>
                </a:solidFill>
              </a:rPr>
              <a:t>Prior to disruption, the Company had experienced 130% YoY revenue growth driven by Twist &amp; Go products</a:t>
            </a:r>
          </a:p>
          <a:p>
            <a:pPr marL="283464" indent="-285750">
              <a:spcBef>
                <a:spcPts val="1800"/>
              </a:spcBef>
              <a:buFont typeface="Arial" panose="020B0604020202020204" pitchFamily="34" charset="0"/>
              <a:buChar char="•"/>
            </a:pPr>
            <a:r>
              <a:rPr lang="en-US" sz="1400" b="1" dirty="0">
                <a:solidFill>
                  <a:srgbClr val="000000"/>
                </a:solidFill>
              </a:rPr>
              <a:t>Strong opportunity to overcome seasonality of school business through placement of Single Serve ready-to-blend product with a National QSR and introducing Twist &amp; Go to retail channel</a:t>
            </a:r>
          </a:p>
          <a:p>
            <a:endParaRPr lang="en-US" sz="1600" b="1" dirty="0">
              <a:solidFill>
                <a:srgbClr val="000000"/>
              </a:solidFill>
            </a:endParaRPr>
          </a:p>
          <a:p>
            <a:endParaRPr lang="en-US" sz="1600" b="1" dirty="0">
              <a:solidFill>
                <a:srgbClr val="000000"/>
              </a:solidFill>
            </a:endParaRPr>
          </a:p>
          <a:p>
            <a:pPr marL="285750" indent="-285750">
              <a:buFont typeface="Arial" panose="020B0604020202020204" pitchFamily="34" charset="0"/>
              <a:buChar char="•"/>
            </a:pPr>
            <a:endParaRPr lang="en-US" dirty="0">
              <a:solidFill>
                <a:srgbClr val="000000"/>
              </a:solidFill>
            </a:endParaRPr>
          </a:p>
        </p:txBody>
      </p:sp>
      <p:pic>
        <p:nvPicPr>
          <p:cNvPr id="4" name="Picture 3">
            <a:extLst>
              <a:ext uri="{FF2B5EF4-FFF2-40B4-BE49-F238E27FC236}">
                <a16:creationId xmlns:a16="http://schemas.microsoft.com/office/drawing/2014/main" id="{6B8B21E6-581C-E4F7-DC7C-036EC10BF6A6}"/>
              </a:ext>
            </a:extLst>
          </p:cNvPr>
          <p:cNvPicPr>
            <a:picLocks noChangeAspect="1"/>
          </p:cNvPicPr>
          <p:nvPr/>
        </p:nvPicPr>
        <p:blipFill>
          <a:blip r:embed="rId2"/>
          <a:stretch>
            <a:fillRect/>
          </a:stretch>
        </p:blipFill>
        <p:spPr>
          <a:xfrm>
            <a:off x="457200" y="1065564"/>
            <a:ext cx="8138160" cy="4411980"/>
          </a:xfrm>
          <a:prstGeom prst="rect">
            <a:avLst/>
          </a:prstGeom>
        </p:spPr>
      </p:pic>
    </p:spTree>
    <p:extLst>
      <p:ext uri="{BB962C8B-B14F-4D97-AF65-F5344CB8AC3E}">
        <p14:creationId xmlns:p14="http://schemas.microsoft.com/office/powerpoint/2010/main" val="10023161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0C0C35-4ECB-E4A6-1FA8-4AAC98D69BC8}"/>
              </a:ext>
            </a:extLst>
          </p:cNvPr>
          <p:cNvSpPr>
            <a:spLocks noGrp="1"/>
          </p:cNvSpPr>
          <p:nvPr>
            <p:ph type="ftr" sz="quarter" idx="10"/>
          </p:nvPr>
        </p:nvSpPr>
        <p:spPr/>
        <p:txBody>
          <a:bodyPr/>
          <a:lstStyle/>
          <a:p>
            <a:r>
              <a:rPr lang="en-US" sz="1200" dirty="0"/>
              <a:t>© 2024 Barfresh Food Group Inc. All rights reserved.</a:t>
            </a:r>
          </a:p>
        </p:txBody>
      </p:sp>
      <p:sp>
        <p:nvSpPr>
          <p:cNvPr id="3" name="Slide Number Placeholder 2">
            <a:extLst>
              <a:ext uri="{FF2B5EF4-FFF2-40B4-BE49-F238E27FC236}">
                <a16:creationId xmlns:a16="http://schemas.microsoft.com/office/drawing/2014/main" id="{922E424C-818E-4E06-881F-7498D6FB07B1}"/>
              </a:ext>
            </a:extLst>
          </p:cNvPr>
          <p:cNvSpPr>
            <a:spLocks noGrp="1"/>
          </p:cNvSpPr>
          <p:nvPr>
            <p:ph type="sldNum" sz="quarter" idx="11"/>
          </p:nvPr>
        </p:nvSpPr>
        <p:spPr/>
        <p:txBody>
          <a:bodyPr/>
          <a:lstStyle/>
          <a:p>
            <a:fld id="{EBE024D5-1297-4749-9977-88FDD6D7A05B}" type="slidenum">
              <a:rPr lang="en-US" sz="1200" smtClean="0"/>
              <a:pPr/>
              <a:t>22</a:t>
            </a:fld>
            <a:endParaRPr lang="en-US" sz="1200" dirty="0"/>
          </a:p>
        </p:txBody>
      </p:sp>
      <p:sp>
        <p:nvSpPr>
          <p:cNvPr id="4" name="Title 3">
            <a:extLst>
              <a:ext uri="{FF2B5EF4-FFF2-40B4-BE49-F238E27FC236}">
                <a16:creationId xmlns:a16="http://schemas.microsoft.com/office/drawing/2014/main" id="{A59A638E-4D7A-D395-518A-C1BEBADA75EE}"/>
              </a:ext>
            </a:extLst>
          </p:cNvPr>
          <p:cNvSpPr>
            <a:spLocks noGrp="1"/>
          </p:cNvSpPr>
          <p:nvPr>
            <p:ph type="title"/>
          </p:nvPr>
        </p:nvSpPr>
        <p:spPr/>
        <p:txBody>
          <a:bodyPr/>
          <a:lstStyle/>
          <a:p>
            <a:r>
              <a:rPr lang="en-US" dirty="0"/>
              <a:t>Medium-term Business Model Targets</a:t>
            </a:r>
          </a:p>
        </p:txBody>
      </p:sp>
      <p:pic>
        <p:nvPicPr>
          <p:cNvPr id="8" name="Picture 7">
            <a:extLst>
              <a:ext uri="{FF2B5EF4-FFF2-40B4-BE49-F238E27FC236}">
                <a16:creationId xmlns:a16="http://schemas.microsoft.com/office/drawing/2014/main" id="{BF63FEE4-555A-C837-AD44-69AE2661D541}"/>
              </a:ext>
            </a:extLst>
          </p:cNvPr>
          <p:cNvPicPr>
            <a:picLocks noChangeAspect="1"/>
          </p:cNvPicPr>
          <p:nvPr/>
        </p:nvPicPr>
        <p:blipFill>
          <a:blip r:embed="rId2"/>
          <a:stretch>
            <a:fillRect/>
          </a:stretch>
        </p:blipFill>
        <p:spPr>
          <a:xfrm>
            <a:off x="1495014" y="1690255"/>
            <a:ext cx="8798698" cy="3325089"/>
          </a:xfrm>
          <a:prstGeom prst="rect">
            <a:avLst/>
          </a:prstGeom>
        </p:spPr>
      </p:pic>
    </p:spTree>
    <p:extLst>
      <p:ext uri="{BB962C8B-B14F-4D97-AF65-F5344CB8AC3E}">
        <p14:creationId xmlns:p14="http://schemas.microsoft.com/office/powerpoint/2010/main" val="36032508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1AF98E-2C41-A739-2539-6252D8A70024}"/>
              </a:ext>
            </a:extLst>
          </p:cNvPr>
          <p:cNvSpPr>
            <a:spLocks noGrp="1"/>
          </p:cNvSpPr>
          <p:nvPr>
            <p:ph type="ftr" sz="quarter" idx="10"/>
          </p:nvPr>
        </p:nvSpPr>
        <p:spPr/>
        <p:txBody>
          <a:bodyPr/>
          <a:lstStyle/>
          <a:p>
            <a:r>
              <a:rPr lang="en-US" sz="1200" dirty="0"/>
              <a:t>© 2024 Barfresh Food Group Inc. All rights reserved.</a:t>
            </a:r>
          </a:p>
        </p:txBody>
      </p:sp>
      <p:sp>
        <p:nvSpPr>
          <p:cNvPr id="3" name="Slide Number Placeholder 2">
            <a:extLst>
              <a:ext uri="{FF2B5EF4-FFF2-40B4-BE49-F238E27FC236}">
                <a16:creationId xmlns:a16="http://schemas.microsoft.com/office/drawing/2014/main" id="{C636770B-6CF3-4523-5CDC-23E35CA5002C}"/>
              </a:ext>
            </a:extLst>
          </p:cNvPr>
          <p:cNvSpPr>
            <a:spLocks noGrp="1"/>
          </p:cNvSpPr>
          <p:nvPr>
            <p:ph type="sldNum" sz="quarter" idx="11"/>
          </p:nvPr>
        </p:nvSpPr>
        <p:spPr/>
        <p:txBody>
          <a:bodyPr/>
          <a:lstStyle/>
          <a:p>
            <a:fld id="{EBE024D5-1297-4749-9977-88FDD6D7A05B}" type="slidenum">
              <a:rPr lang="en-US" sz="1200" smtClean="0"/>
              <a:pPr/>
              <a:t>23</a:t>
            </a:fld>
            <a:endParaRPr lang="en-US" sz="1200" dirty="0"/>
          </a:p>
        </p:txBody>
      </p:sp>
      <p:sp>
        <p:nvSpPr>
          <p:cNvPr id="4" name="Title 3">
            <a:extLst>
              <a:ext uri="{FF2B5EF4-FFF2-40B4-BE49-F238E27FC236}">
                <a16:creationId xmlns:a16="http://schemas.microsoft.com/office/drawing/2014/main" id="{9CB80674-4CD6-EE23-D034-F940E499E7CC}"/>
              </a:ext>
            </a:extLst>
          </p:cNvPr>
          <p:cNvSpPr>
            <a:spLocks noGrp="1"/>
          </p:cNvSpPr>
          <p:nvPr>
            <p:ph type="title"/>
          </p:nvPr>
        </p:nvSpPr>
        <p:spPr/>
        <p:txBody>
          <a:bodyPr/>
          <a:lstStyle/>
          <a:p>
            <a:r>
              <a:rPr lang="en-US" dirty="0"/>
              <a:t>Path to $100M Revenue</a:t>
            </a:r>
          </a:p>
        </p:txBody>
      </p:sp>
      <p:sp>
        <p:nvSpPr>
          <p:cNvPr id="24" name="Content Placeholder 3">
            <a:extLst>
              <a:ext uri="{FF2B5EF4-FFF2-40B4-BE49-F238E27FC236}">
                <a16:creationId xmlns:a16="http://schemas.microsoft.com/office/drawing/2014/main" id="{58B13645-8873-A6D0-0B7B-856D421DC163}"/>
              </a:ext>
            </a:extLst>
          </p:cNvPr>
          <p:cNvSpPr txBox="1">
            <a:spLocks/>
          </p:cNvSpPr>
          <p:nvPr/>
        </p:nvSpPr>
        <p:spPr>
          <a:xfrm flipH="1">
            <a:off x="8869160" y="925137"/>
            <a:ext cx="3133725" cy="5502275"/>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marL="285750" indent="-285750">
              <a:buFont typeface="Arial" panose="020B0604020202020204" pitchFamily="34" charset="0"/>
              <a:buChar char="•"/>
            </a:pPr>
            <a:r>
              <a:rPr lang="en-US" sz="1200" dirty="0">
                <a:solidFill>
                  <a:srgbClr val="000000"/>
                </a:solidFill>
                <a:latin typeface="+mn-lt"/>
                <a:ea typeface="+mn-ea"/>
                <a:cs typeface="+mn-cs"/>
              </a:rPr>
              <a:t>Increase Penetration – </a:t>
            </a:r>
            <a:r>
              <a:rPr lang="en-US" sz="1200" b="0" dirty="0">
                <a:solidFill>
                  <a:srgbClr val="000000"/>
                </a:solidFill>
                <a:latin typeface="+mn-lt"/>
                <a:ea typeface="+mn-ea"/>
                <a:cs typeface="+mn-cs"/>
              </a:rPr>
              <a:t>Before product issues, we were in 20 states with a significant penetration in 4; situation is largely unchanged due to capacity constraints after losing co-packer production</a:t>
            </a:r>
          </a:p>
          <a:p>
            <a:pPr marL="285750" indent="-285750">
              <a:buFont typeface="Arial" panose="020B0604020202020204" pitchFamily="34" charset="0"/>
              <a:buChar char="•"/>
            </a:pPr>
            <a:r>
              <a:rPr lang="en-US" sz="1200" dirty="0">
                <a:solidFill>
                  <a:srgbClr val="000000"/>
                </a:solidFill>
                <a:latin typeface="+mn-lt"/>
                <a:ea typeface="+mn-ea"/>
                <a:cs typeface="+mn-cs"/>
              </a:rPr>
              <a:t>Key Education Accounts – </a:t>
            </a:r>
            <a:r>
              <a:rPr lang="en-US" sz="1200" b="0" dirty="0">
                <a:solidFill>
                  <a:srgbClr val="000000"/>
                </a:solidFill>
                <a:latin typeface="+mn-lt"/>
                <a:ea typeface="+mn-ea"/>
                <a:cs typeface="+mn-cs"/>
              </a:rPr>
              <a:t>Land 2 of 10 top school districts representing opportunity of $10-15M annually each</a:t>
            </a:r>
          </a:p>
          <a:p>
            <a:pPr marL="285750" indent="-285750">
              <a:buFont typeface="Arial" panose="020B0604020202020204" pitchFamily="34" charset="0"/>
              <a:buChar char="•"/>
            </a:pPr>
            <a:r>
              <a:rPr lang="en-US" sz="1200" dirty="0">
                <a:solidFill>
                  <a:srgbClr val="000000"/>
                </a:solidFill>
                <a:latin typeface="+mn-lt"/>
                <a:ea typeface="+mn-ea"/>
                <a:cs typeface="+mn-cs"/>
              </a:rPr>
              <a:t>New Markets – </a:t>
            </a:r>
            <a:r>
              <a:rPr lang="en-US" sz="1200" b="0" dirty="0">
                <a:solidFill>
                  <a:srgbClr val="000000"/>
                </a:solidFill>
                <a:latin typeface="+mn-lt"/>
                <a:ea typeface="+mn-ea"/>
                <a:cs typeface="+mn-cs"/>
              </a:rPr>
              <a:t>Signed network of K-12 brokers in Q2’22 to broaden reach in additional whitespace states; currently covering approximately 40 states.  Develop or acquire new products to put through education channel</a:t>
            </a:r>
          </a:p>
          <a:p>
            <a:pPr marL="285750" indent="-285750">
              <a:buFont typeface="Arial" panose="020B0604020202020204" pitchFamily="34" charset="0"/>
              <a:buChar char="•"/>
            </a:pPr>
            <a:r>
              <a:rPr lang="en-US" sz="1200" dirty="0">
                <a:solidFill>
                  <a:srgbClr val="000000"/>
                </a:solidFill>
                <a:latin typeface="+mn-lt"/>
                <a:ea typeface="+mn-ea"/>
                <a:cs typeface="+mn-cs"/>
              </a:rPr>
              <a:t>National QSR – </a:t>
            </a:r>
            <a:r>
              <a:rPr lang="en-US" sz="1200" b="0" dirty="0">
                <a:solidFill>
                  <a:srgbClr val="000000"/>
                </a:solidFill>
                <a:latin typeface="+mn-lt"/>
                <a:ea typeface="+mn-ea"/>
                <a:cs typeface="+mn-cs"/>
              </a:rPr>
              <a:t>Place Single Serve in a national restaurant chain; prior discussions contemplated revenue projections of $25-50M</a:t>
            </a:r>
          </a:p>
          <a:p>
            <a:pPr marL="285750" indent="-285750">
              <a:buFont typeface="Arial" panose="020B0604020202020204" pitchFamily="34" charset="0"/>
              <a:buChar char="•"/>
            </a:pPr>
            <a:r>
              <a:rPr lang="en-US" sz="1200" dirty="0">
                <a:solidFill>
                  <a:srgbClr val="000000"/>
                </a:solidFill>
                <a:latin typeface="+mn-lt"/>
                <a:ea typeface="+mn-ea"/>
                <a:cs typeface="+mn-cs"/>
              </a:rPr>
              <a:t>Launch Retail - </a:t>
            </a:r>
            <a:r>
              <a:rPr lang="en-US" sz="1200" b="0" dirty="0">
                <a:solidFill>
                  <a:srgbClr val="000000"/>
                </a:solidFill>
                <a:latin typeface="+mn-lt"/>
                <a:ea typeface="+mn-ea"/>
                <a:cs typeface="+mn-cs"/>
              </a:rPr>
              <a:t>$20-25M opportunity; plan to dovetail off K-12 brand recognition to minimize promotion expense</a:t>
            </a:r>
          </a:p>
        </p:txBody>
      </p:sp>
      <p:pic>
        <p:nvPicPr>
          <p:cNvPr id="5" name="Picture 4">
            <a:extLst>
              <a:ext uri="{FF2B5EF4-FFF2-40B4-BE49-F238E27FC236}">
                <a16:creationId xmlns:a16="http://schemas.microsoft.com/office/drawing/2014/main" id="{B96CC25F-839D-C0A6-AF7F-0B3A82E4B44A}"/>
              </a:ext>
            </a:extLst>
          </p:cNvPr>
          <p:cNvPicPr>
            <a:picLocks noChangeAspect="1"/>
          </p:cNvPicPr>
          <p:nvPr/>
        </p:nvPicPr>
        <p:blipFill>
          <a:blip r:embed="rId2"/>
          <a:stretch>
            <a:fillRect/>
          </a:stretch>
        </p:blipFill>
        <p:spPr>
          <a:xfrm>
            <a:off x="457200" y="1196300"/>
            <a:ext cx="8201160" cy="4217432"/>
          </a:xfrm>
          <a:prstGeom prst="rect">
            <a:avLst/>
          </a:prstGeom>
        </p:spPr>
      </p:pic>
    </p:spTree>
    <p:extLst>
      <p:ext uri="{BB962C8B-B14F-4D97-AF65-F5344CB8AC3E}">
        <p14:creationId xmlns:p14="http://schemas.microsoft.com/office/powerpoint/2010/main" val="119339470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p:txBody>
          <a:bodyPr/>
          <a:lstStyle/>
          <a:p>
            <a:fld id="{EBE024D5-1297-4749-9977-88FDD6D7A05B}" type="slidenum">
              <a:rPr lang="en-US" sz="1200" smtClean="0"/>
              <a:t>24</a:t>
            </a:fld>
            <a:endParaRPr lang="en-US" dirty="0"/>
          </a:p>
        </p:txBody>
      </p:sp>
      <p:sp>
        <p:nvSpPr>
          <p:cNvPr id="9" name="Rectangle 8">
            <a:extLst>
              <a:ext uri="{FF2B5EF4-FFF2-40B4-BE49-F238E27FC236}">
                <a16:creationId xmlns:a16="http://schemas.microsoft.com/office/drawing/2014/main" id="{52DD85B5-C71B-4F83-B137-281BA103BFF0}"/>
              </a:ext>
            </a:extLst>
          </p:cNvPr>
          <p:cNvSpPr/>
          <p:nvPr/>
        </p:nvSpPr>
        <p:spPr>
          <a:xfrm>
            <a:off x="0" y="4226062"/>
            <a:ext cx="12192000" cy="693826"/>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algn="ctr" defTabSz="825500" hangingPunct="0"/>
            <a:endParaRPr lang="en-US" dirty="0">
              <a:solidFill>
                <a:schemeClr val="bg1"/>
              </a:solidFill>
              <a:sym typeface="Market Sans Light"/>
            </a:endParaRPr>
          </a:p>
        </p:txBody>
      </p:sp>
      <p:sp>
        <p:nvSpPr>
          <p:cNvPr id="10" name="Rectangle 9">
            <a:extLst>
              <a:ext uri="{FF2B5EF4-FFF2-40B4-BE49-F238E27FC236}">
                <a16:creationId xmlns:a16="http://schemas.microsoft.com/office/drawing/2014/main" id="{10CA26B9-2232-4DB6-A4EF-4DC7BBB7D0B5}"/>
              </a:ext>
            </a:extLst>
          </p:cNvPr>
          <p:cNvSpPr/>
          <p:nvPr/>
        </p:nvSpPr>
        <p:spPr>
          <a:xfrm>
            <a:off x="0" y="2276505"/>
            <a:ext cx="12192000" cy="728112"/>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algn="ctr" defTabSz="825500" hangingPunct="0"/>
            <a:endParaRPr lang="en-US" dirty="0">
              <a:solidFill>
                <a:schemeClr val="bg1"/>
              </a:solidFill>
              <a:sym typeface="Market Sans Light"/>
            </a:endParaRPr>
          </a:p>
        </p:txBody>
      </p:sp>
      <p:sp>
        <p:nvSpPr>
          <p:cNvPr id="11" name="Rectangle 10">
            <a:extLst>
              <a:ext uri="{FF2B5EF4-FFF2-40B4-BE49-F238E27FC236}">
                <a16:creationId xmlns:a16="http://schemas.microsoft.com/office/drawing/2014/main" id="{D7FBE13B-A23C-4A41-8D2C-98169337C46D}"/>
              </a:ext>
            </a:extLst>
          </p:cNvPr>
          <p:cNvSpPr/>
          <p:nvPr/>
        </p:nvSpPr>
        <p:spPr>
          <a:xfrm>
            <a:off x="0" y="5218368"/>
            <a:ext cx="12192000" cy="693826"/>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2" name="Footer Placeholder 2">
            <a:extLst>
              <a:ext uri="{FF2B5EF4-FFF2-40B4-BE49-F238E27FC236}">
                <a16:creationId xmlns:a16="http://schemas.microsoft.com/office/drawing/2014/main" id="{B41E624E-CE7F-4667-8B91-CDD83226124A}"/>
              </a:ext>
            </a:extLst>
          </p:cNvPr>
          <p:cNvSpPr txBox="1">
            <a:spLocks/>
          </p:cNvSpPr>
          <p:nvPr/>
        </p:nvSpPr>
        <p:spPr>
          <a:xfrm>
            <a:off x="686561" y="6427412"/>
            <a:ext cx="5410200" cy="182880"/>
          </a:xfrm>
          <a:prstGeom prst="rect">
            <a:avLst/>
          </a:prstGeom>
        </p:spPr>
        <p:txBody>
          <a:bodyPr vert="horz" lIns="0" tIns="0" rIns="0" bIns="0" rtlCol="0" anchor="b"/>
          <a:lstStyle>
            <a:defPPr>
              <a:defRPr lang="en-US"/>
            </a:defPPr>
            <a:lvl1pPr marL="0" algn="l" defTabSz="914400" rtl="0" eaLnBrk="1" latinLnBrk="0" hangingPunct="1">
              <a:lnSpc>
                <a:spcPct val="100000"/>
              </a:lnSpc>
              <a:defRPr sz="900" b="0" i="0" kern="1200">
                <a:solidFill>
                  <a:schemeClr val="accent6"/>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 2024 Barfresh Food Group Inc. All rights reserved.</a:t>
            </a:r>
          </a:p>
        </p:txBody>
      </p:sp>
      <p:sp>
        <p:nvSpPr>
          <p:cNvPr id="13" name="Title 1">
            <a:extLst>
              <a:ext uri="{FF2B5EF4-FFF2-40B4-BE49-F238E27FC236}">
                <a16:creationId xmlns:a16="http://schemas.microsoft.com/office/drawing/2014/main" id="{6D5BDCC3-B2D2-435B-AF44-A8E923236DFB}"/>
              </a:ext>
            </a:extLst>
          </p:cNvPr>
          <p:cNvSpPr>
            <a:spLocks noGrp="1"/>
          </p:cNvSpPr>
          <p:nvPr>
            <p:ph type="title"/>
          </p:nvPr>
        </p:nvSpPr>
        <p:spPr>
          <a:xfrm>
            <a:off x="131989" y="378666"/>
            <a:ext cx="12156621" cy="512448"/>
          </a:xfrm>
        </p:spPr>
        <p:txBody>
          <a:bodyPr/>
          <a:lstStyle/>
          <a:p>
            <a:r>
              <a:rPr lang="en-US" dirty="0">
                <a:latin typeface="+mn-lt"/>
              </a:rPr>
              <a:t>Key Takeaways</a:t>
            </a:r>
          </a:p>
        </p:txBody>
      </p:sp>
      <p:sp>
        <p:nvSpPr>
          <p:cNvPr id="14" name="Rectangle 13">
            <a:extLst>
              <a:ext uri="{FF2B5EF4-FFF2-40B4-BE49-F238E27FC236}">
                <a16:creationId xmlns:a16="http://schemas.microsoft.com/office/drawing/2014/main" id="{BD99907C-F22B-44BB-A62F-BE38D2981C6D}"/>
              </a:ext>
            </a:extLst>
          </p:cNvPr>
          <p:cNvSpPr/>
          <p:nvPr/>
        </p:nvSpPr>
        <p:spPr>
          <a:xfrm>
            <a:off x="0" y="1173963"/>
            <a:ext cx="12192000" cy="844101"/>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TextBox 14">
            <a:extLst>
              <a:ext uri="{FF2B5EF4-FFF2-40B4-BE49-F238E27FC236}">
                <a16:creationId xmlns:a16="http://schemas.microsoft.com/office/drawing/2014/main" id="{523C245D-3B9F-4AB2-9EC8-8CB6D56109FC}"/>
              </a:ext>
            </a:extLst>
          </p:cNvPr>
          <p:cNvSpPr txBox="1"/>
          <p:nvPr/>
        </p:nvSpPr>
        <p:spPr>
          <a:xfrm>
            <a:off x="1163437" y="1319846"/>
            <a:ext cx="10744775" cy="556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57200" hangingPunct="0">
              <a:lnSpc>
                <a:spcPct val="90000"/>
              </a:lnSpc>
            </a:pPr>
            <a:r>
              <a:rPr lang="en-US" sz="2010" dirty="0">
                <a:solidFill>
                  <a:schemeClr val="bg1"/>
                </a:solidFill>
                <a:sym typeface="Market Sans"/>
              </a:rPr>
              <a:t>Achieved record revenue in Q1 2024 and record revenue expected for full year 2024.  Scalable business model.  Achieved breakeven Adjusted EBITDA in Q1 2024 for first time in Company history!</a:t>
            </a:r>
          </a:p>
        </p:txBody>
      </p:sp>
      <p:sp>
        <p:nvSpPr>
          <p:cNvPr id="16" name="Oval 15">
            <a:extLst>
              <a:ext uri="{FF2B5EF4-FFF2-40B4-BE49-F238E27FC236}">
                <a16:creationId xmlns:a16="http://schemas.microsoft.com/office/drawing/2014/main" id="{51341086-FD04-467B-999F-9FDAD82FAB39}"/>
              </a:ext>
            </a:extLst>
          </p:cNvPr>
          <p:cNvSpPr/>
          <p:nvPr/>
        </p:nvSpPr>
        <p:spPr>
          <a:xfrm>
            <a:off x="485383" y="1392116"/>
            <a:ext cx="402359" cy="402359"/>
          </a:xfrm>
          <a:prstGeom prst="ellipse">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600" b="1" u="none" strike="noStrike" cap="none" spc="0" normalizeH="0" baseline="0" dirty="0">
              <a:ln>
                <a:noFill/>
              </a:ln>
              <a:effectLst/>
              <a:uFillTx/>
              <a:latin typeface="Avenir Black" panose="02000503020000020003" pitchFamily="2" charset="0"/>
              <a:ea typeface="Market Sans Light"/>
              <a:cs typeface="Market Sans Light"/>
              <a:sym typeface="Market Sans Light"/>
            </a:endParaRPr>
          </a:p>
        </p:txBody>
      </p:sp>
      <p:sp>
        <p:nvSpPr>
          <p:cNvPr id="17" name="Oval 16">
            <a:extLst>
              <a:ext uri="{FF2B5EF4-FFF2-40B4-BE49-F238E27FC236}">
                <a16:creationId xmlns:a16="http://schemas.microsoft.com/office/drawing/2014/main" id="{DAA477C6-2949-441D-8129-2D60A663A4D0}"/>
              </a:ext>
            </a:extLst>
          </p:cNvPr>
          <p:cNvSpPr/>
          <p:nvPr/>
        </p:nvSpPr>
        <p:spPr>
          <a:xfrm>
            <a:off x="485382" y="2378803"/>
            <a:ext cx="402359" cy="402359"/>
          </a:xfrm>
          <a:prstGeom prst="ellipse">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600" b="1" u="none" strike="noStrike" cap="none" spc="0" normalizeH="0" baseline="0" dirty="0">
              <a:ln>
                <a:noFill/>
              </a:ln>
              <a:effectLst/>
              <a:uFillTx/>
              <a:latin typeface="Avenir Black" panose="02000503020000020003" pitchFamily="2" charset="0"/>
              <a:ea typeface="Market Sans Light"/>
              <a:cs typeface="Market Sans Light"/>
              <a:sym typeface="Market Sans Light"/>
            </a:endParaRPr>
          </a:p>
        </p:txBody>
      </p:sp>
      <p:sp>
        <p:nvSpPr>
          <p:cNvPr id="18" name="TextBox 17">
            <a:extLst>
              <a:ext uri="{FF2B5EF4-FFF2-40B4-BE49-F238E27FC236}">
                <a16:creationId xmlns:a16="http://schemas.microsoft.com/office/drawing/2014/main" id="{C116ABB4-AC0A-40C0-B952-C2EFE983BF00}"/>
              </a:ext>
            </a:extLst>
          </p:cNvPr>
          <p:cNvSpPr txBox="1"/>
          <p:nvPr/>
        </p:nvSpPr>
        <p:spPr>
          <a:xfrm>
            <a:off x="1192883" y="2360874"/>
            <a:ext cx="1069397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57200" hangingPunct="0"/>
            <a:endParaRPr lang="en-US" dirty="0"/>
          </a:p>
        </p:txBody>
      </p:sp>
      <p:sp>
        <p:nvSpPr>
          <p:cNvPr id="19" name="Rectangle 18">
            <a:extLst>
              <a:ext uri="{FF2B5EF4-FFF2-40B4-BE49-F238E27FC236}">
                <a16:creationId xmlns:a16="http://schemas.microsoft.com/office/drawing/2014/main" id="{5B23AB4B-F5AC-4CEA-A897-0C73D0EF0E16}"/>
              </a:ext>
            </a:extLst>
          </p:cNvPr>
          <p:cNvSpPr/>
          <p:nvPr/>
        </p:nvSpPr>
        <p:spPr>
          <a:xfrm>
            <a:off x="0" y="3241954"/>
            <a:ext cx="12192000" cy="728112"/>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algn="ctr" defTabSz="825500" hangingPunct="0"/>
            <a:endParaRPr lang="en-US" dirty="0">
              <a:solidFill>
                <a:schemeClr val="bg1"/>
              </a:solidFill>
              <a:sym typeface="Market Sans Light"/>
            </a:endParaRPr>
          </a:p>
        </p:txBody>
      </p:sp>
      <p:sp>
        <p:nvSpPr>
          <p:cNvPr id="20" name="Oval 19">
            <a:extLst>
              <a:ext uri="{FF2B5EF4-FFF2-40B4-BE49-F238E27FC236}">
                <a16:creationId xmlns:a16="http://schemas.microsoft.com/office/drawing/2014/main" id="{6F8DE4B2-1C56-45B4-95B7-D37BBF42D96C}"/>
              </a:ext>
            </a:extLst>
          </p:cNvPr>
          <p:cNvSpPr/>
          <p:nvPr/>
        </p:nvSpPr>
        <p:spPr>
          <a:xfrm>
            <a:off x="485384" y="3360814"/>
            <a:ext cx="402359" cy="402359"/>
          </a:xfrm>
          <a:prstGeom prst="ellipse">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600" b="1" u="none" strike="noStrike" cap="none" spc="0" normalizeH="0" baseline="0" dirty="0">
              <a:ln>
                <a:noFill/>
              </a:ln>
              <a:effectLst/>
              <a:uFillTx/>
              <a:latin typeface="Avenir Black" panose="02000503020000020003" pitchFamily="2" charset="0"/>
              <a:ea typeface="Market Sans Light"/>
              <a:cs typeface="Market Sans Light"/>
              <a:sym typeface="Market Sans Light"/>
            </a:endParaRPr>
          </a:p>
        </p:txBody>
      </p:sp>
      <p:sp>
        <p:nvSpPr>
          <p:cNvPr id="21" name="Oval 20">
            <a:extLst>
              <a:ext uri="{FF2B5EF4-FFF2-40B4-BE49-F238E27FC236}">
                <a16:creationId xmlns:a16="http://schemas.microsoft.com/office/drawing/2014/main" id="{D9FB4FDD-1285-41C7-9ADA-A41ABA6ABE8A}"/>
              </a:ext>
            </a:extLst>
          </p:cNvPr>
          <p:cNvSpPr/>
          <p:nvPr/>
        </p:nvSpPr>
        <p:spPr>
          <a:xfrm>
            <a:off x="485384" y="4371795"/>
            <a:ext cx="402359" cy="402359"/>
          </a:xfrm>
          <a:prstGeom prst="ellipse">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600" b="1" u="none" strike="noStrike" cap="none" spc="0" normalizeH="0" baseline="0" dirty="0">
              <a:ln>
                <a:noFill/>
              </a:ln>
              <a:effectLst/>
              <a:uFillTx/>
              <a:latin typeface="Avenir Black" panose="02000503020000020003" pitchFamily="2" charset="0"/>
              <a:ea typeface="Market Sans Light"/>
              <a:cs typeface="Market Sans Light"/>
              <a:sym typeface="Market Sans Light"/>
            </a:endParaRPr>
          </a:p>
        </p:txBody>
      </p:sp>
      <p:sp>
        <p:nvSpPr>
          <p:cNvPr id="22" name="TextBox 21">
            <a:extLst>
              <a:ext uri="{FF2B5EF4-FFF2-40B4-BE49-F238E27FC236}">
                <a16:creationId xmlns:a16="http://schemas.microsoft.com/office/drawing/2014/main" id="{04411576-86DE-4121-8044-5FFE6D09AF8D}"/>
              </a:ext>
            </a:extLst>
          </p:cNvPr>
          <p:cNvSpPr txBox="1"/>
          <p:nvPr/>
        </p:nvSpPr>
        <p:spPr>
          <a:xfrm>
            <a:off x="1214237" y="3467510"/>
            <a:ext cx="10833737" cy="3108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57200" hangingPunct="0"/>
            <a:r>
              <a:rPr lang="en-US" sz="2020" dirty="0">
                <a:solidFill>
                  <a:schemeClr val="bg1"/>
                </a:solidFill>
                <a:sym typeface="Market Sans"/>
              </a:rPr>
              <a:t>Re-engaging national QSRs for ready-to-blend single serve smoothies</a:t>
            </a:r>
          </a:p>
        </p:txBody>
      </p:sp>
      <p:sp>
        <p:nvSpPr>
          <p:cNvPr id="23" name="Oval 22">
            <a:extLst>
              <a:ext uri="{FF2B5EF4-FFF2-40B4-BE49-F238E27FC236}">
                <a16:creationId xmlns:a16="http://schemas.microsoft.com/office/drawing/2014/main" id="{170440D4-5679-48A5-A719-2272E57A4F1E}"/>
              </a:ext>
            </a:extLst>
          </p:cNvPr>
          <p:cNvSpPr/>
          <p:nvPr/>
        </p:nvSpPr>
        <p:spPr>
          <a:xfrm>
            <a:off x="485384" y="5368554"/>
            <a:ext cx="402359" cy="402359"/>
          </a:xfrm>
          <a:prstGeom prst="ellipse">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600" b="1" u="none" strike="noStrike" cap="none" spc="0" normalizeH="0" baseline="0" dirty="0">
              <a:ln>
                <a:noFill/>
              </a:ln>
              <a:effectLst/>
              <a:uFillTx/>
              <a:latin typeface="Avenir Black" panose="02000503020000020003" pitchFamily="2" charset="0"/>
              <a:ea typeface="Market Sans Light"/>
              <a:cs typeface="Market Sans Light"/>
              <a:sym typeface="Market Sans Light"/>
            </a:endParaRPr>
          </a:p>
        </p:txBody>
      </p:sp>
      <p:sp>
        <p:nvSpPr>
          <p:cNvPr id="25" name="TextBox 24">
            <a:extLst>
              <a:ext uri="{FF2B5EF4-FFF2-40B4-BE49-F238E27FC236}">
                <a16:creationId xmlns:a16="http://schemas.microsoft.com/office/drawing/2014/main" id="{4CF60CC2-F11C-4604-A084-8DD2800509B4}"/>
              </a:ext>
            </a:extLst>
          </p:cNvPr>
          <p:cNvSpPr txBox="1"/>
          <p:nvPr/>
        </p:nvSpPr>
        <p:spPr>
          <a:xfrm>
            <a:off x="1163437" y="4282616"/>
            <a:ext cx="10718855" cy="630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57200" hangingPunct="0"/>
            <a:r>
              <a:rPr lang="en-US" sz="2050" dirty="0">
                <a:solidFill>
                  <a:schemeClr val="bg1"/>
                </a:solidFill>
                <a:sym typeface="Market Sans"/>
              </a:rPr>
              <a:t>Well positioned to increase penetration in the education channel - currently minimal.  A huge opportunity remains in front of the Company!</a:t>
            </a:r>
            <a:endParaRPr lang="en-US" sz="2050" dirty="0">
              <a:solidFill>
                <a:schemeClr val="bg1"/>
              </a:solidFill>
            </a:endParaRPr>
          </a:p>
        </p:txBody>
      </p:sp>
      <p:sp>
        <p:nvSpPr>
          <p:cNvPr id="26" name="TextBox 25">
            <a:extLst>
              <a:ext uri="{FF2B5EF4-FFF2-40B4-BE49-F238E27FC236}">
                <a16:creationId xmlns:a16="http://schemas.microsoft.com/office/drawing/2014/main" id="{65262FE3-6F47-440C-A93C-E3EABABEAA14}"/>
              </a:ext>
            </a:extLst>
          </p:cNvPr>
          <p:cNvSpPr txBox="1"/>
          <p:nvPr/>
        </p:nvSpPr>
        <p:spPr>
          <a:xfrm>
            <a:off x="1214236" y="2472943"/>
            <a:ext cx="10693975" cy="2797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57200" hangingPunct="0">
              <a:lnSpc>
                <a:spcPct val="90000"/>
              </a:lnSpc>
            </a:pPr>
            <a:r>
              <a:rPr lang="en-US" sz="2020" dirty="0">
                <a:solidFill>
                  <a:schemeClr val="bg1"/>
                </a:solidFill>
                <a:sym typeface="Market Sans"/>
              </a:rPr>
              <a:t>A clean balance sheet, no debt, a strong cash position</a:t>
            </a:r>
          </a:p>
        </p:txBody>
      </p:sp>
      <p:sp>
        <p:nvSpPr>
          <p:cNvPr id="27" name="TextBox 26">
            <a:extLst>
              <a:ext uri="{FF2B5EF4-FFF2-40B4-BE49-F238E27FC236}">
                <a16:creationId xmlns:a16="http://schemas.microsoft.com/office/drawing/2014/main" id="{4191FAB9-2EAA-43D8-ACF2-26C8AAFE7558}"/>
              </a:ext>
            </a:extLst>
          </p:cNvPr>
          <p:cNvSpPr txBox="1"/>
          <p:nvPr/>
        </p:nvSpPr>
        <p:spPr>
          <a:xfrm>
            <a:off x="1214237" y="5432982"/>
            <a:ext cx="10833737" cy="3108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457200" hangingPunct="0"/>
            <a:r>
              <a:rPr lang="en-US" sz="2020" dirty="0">
                <a:solidFill>
                  <a:schemeClr val="bg1"/>
                </a:solidFill>
                <a:sym typeface="Market Sans"/>
              </a:rPr>
              <a:t>An on-trend product portfolio</a:t>
            </a:r>
          </a:p>
        </p:txBody>
      </p:sp>
    </p:spTree>
    <p:extLst>
      <p:ext uri="{BB962C8B-B14F-4D97-AF65-F5344CB8AC3E}">
        <p14:creationId xmlns:p14="http://schemas.microsoft.com/office/powerpoint/2010/main" val="14634131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39B19C-590F-9843-BCB1-F13B0C50B146}"/>
              </a:ext>
            </a:extLst>
          </p:cNvPr>
          <p:cNvSpPr>
            <a:spLocks noGrp="1"/>
          </p:cNvSpPr>
          <p:nvPr>
            <p:ph type="ftr" sz="quarter" idx="10"/>
          </p:nvPr>
        </p:nvSpPr>
        <p:spPr/>
        <p:txBody>
          <a:bodyPr/>
          <a:lstStyle/>
          <a:p>
            <a:r>
              <a:rPr lang="en-US" sz="1200" dirty="0"/>
              <a:t>© 2024 Barfresh Food Group Inc. All rights reserved.</a:t>
            </a:r>
          </a:p>
        </p:txBody>
      </p:sp>
      <p:sp>
        <p:nvSpPr>
          <p:cNvPr id="2" name="Title 1">
            <a:extLst>
              <a:ext uri="{FF2B5EF4-FFF2-40B4-BE49-F238E27FC236}">
                <a16:creationId xmlns:a16="http://schemas.microsoft.com/office/drawing/2014/main" id="{107F11C0-2EB1-6844-8B81-F298AEFC2A1A}"/>
              </a:ext>
            </a:extLst>
          </p:cNvPr>
          <p:cNvSpPr>
            <a:spLocks noGrp="1"/>
          </p:cNvSpPr>
          <p:nvPr>
            <p:ph type="title"/>
          </p:nvPr>
        </p:nvSpPr>
        <p:spPr>
          <a:xfrm>
            <a:off x="323850" y="2301089"/>
            <a:ext cx="11277600" cy="398571"/>
          </a:xfrm>
        </p:spPr>
        <p:txBody>
          <a:bodyPr/>
          <a:lstStyle/>
          <a:p>
            <a:r>
              <a:rPr lang="en-US" sz="2800" dirty="0">
                <a:latin typeface="Market Sans"/>
              </a:rPr>
              <a:t>Experienced Management Team</a:t>
            </a:r>
          </a:p>
        </p:txBody>
      </p:sp>
      <p:graphicFrame>
        <p:nvGraphicFramePr>
          <p:cNvPr id="8" name="Table 7">
            <a:extLst>
              <a:ext uri="{FF2B5EF4-FFF2-40B4-BE49-F238E27FC236}">
                <a16:creationId xmlns:a16="http://schemas.microsoft.com/office/drawing/2014/main" id="{5290997A-88A1-444C-9066-34DC0081868A}"/>
              </a:ext>
            </a:extLst>
          </p:cNvPr>
          <p:cNvGraphicFramePr>
            <a:graphicFrameLocks noGrp="1"/>
          </p:cNvGraphicFramePr>
          <p:nvPr>
            <p:extLst>
              <p:ext uri="{D42A27DB-BD31-4B8C-83A1-F6EECF244321}">
                <p14:modId xmlns:p14="http://schemas.microsoft.com/office/powerpoint/2010/main" val="434995861"/>
              </p:ext>
            </p:extLst>
          </p:nvPr>
        </p:nvGraphicFramePr>
        <p:xfrm>
          <a:off x="1" y="2834553"/>
          <a:ext cx="12192000" cy="2917493"/>
        </p:xfrm>
        <a:graphic>
          <a:graphicData uri="http://schemas.openxmlformats.org/drawingml/2006/table">
            <a:tbl>
              <a:tblPr firstRow="1" bandRow="1">
                <a:tableStyleId>{5C22544A-7EE6-4342-B048-85BDC9FD1C3A}</a:tableStyleId>
              </a:tblPr>
              <a:tblGrid>
                <a:gridCol w="2560319">
                  <a:extLst>
                    <a:ext uri="{9D8B030D-6E8A-4147-A177-3AD203B41FA5}">
                      <a16:colId xmlns:a16="http://schemas.microsoft.com/office/drawing/2014/main" val="20000"/>
                    </a:ext>
                  </a:extLst>
                </a:gridCol>
                <a:gridCol w="3225622">
                  <a:extLst>
                    <a:ext uri="{9D8B030D-6E8A-4147-A177-3AD203B41FA5}">
                      <a16:colId xmlns:a16="http://schemas.microsoft.com/office/drawing/2014/main" val="20001"/>
                    </a:ext>
                  </a:extLst>
                </a:gridCol>
                <a:gridCol w="1274383">
                  <a:extLst>
                    <a:ext uri="{9D8B030D-6E8A-4147-A177-3AD203B41FA5}">
                      <a16:colId xmlns:a16="http://schemas.microsoft.com/office/drawing/2014/main" val="20002"/>
                    </a:ext>
                  </a:extLst>
                </a:gridCol>
                <a:gridCol w="5131676">
                  <a:extLst>
                    <a:ext uri="{9D8B030D-6E8A-4147-A177-3AD203B41FA5}">
                      <a16:colId xmlns:a16="http://schemas.microsoft.com/office/drawing/2014/main" val="20003"/>
                    </a:ext>
                  </a:extLst>
                </a:gridCol>
              </a:tblGrid>
              <a:tr h="462538">
                <a:tc>
                  <a:txBody>
                    <a:bodyPr/>
                    <a:lstStyle/>
                    <a:p>
                      <a:pPr marL="0" algn="l" defTabSz="457200" rtl="0" eaLnBrk="1" latinLnBrk="0" hangingPunct="1"/>
                      <a:r>
                        <a:rPr lang="en-US" sz="1800" b="1" i="0" kern="1200" dirty="0">
                          <a:ln>
                            <a:noFill/>
                          </a:ln>
                          <a:solidFill>
                            <a:schemeClr val="bg1"/>
                          </a:solidFill>
                          <a:latin typeface="+mn-lt"/>
                          <a:ea typeface="+mn-ea"/>
                          <a:cs typeface="Arial" pitchFamily="34" charset="0"/>
                        </a:rPr>
                        <a:t>Executive</a:t>
                      </a:r>
                    </a:p>
                  </a:txBody>
                  <a:tcPr marL="457200" marT="137160" marB="91440" anchor="ctr">
                    <a:solidFill>
                      <a:schemeClr val="accent3"/>
                    </a:solidFill>
                  </a:tcPr>
                </a:tc>
                <a:tc>
                  <a:txBody>
                    <a:bodyPr/>
                    <a:lstStyle/>
                    <a:p>
                      <a:pPr marL="0" algn="l" defTabSz="457200" rtl="0" eaLnBrk="1" latinLnBrk="0" hangingPunct="1"/>
                      <a:r>
                        <a:rPr lang="en-US" sz="1800" b="1" i="0" kern="1200" dirty="0">
                          <a:ln>
                            <a:noFill/>
                          </a:ln>
                          <a:solidFill>
                            <a:schemeClr val="bg1"/>
                          </a:solidFill>
                          <a:latin typeface="+mn-lt"/>
                          <a:ea typeface="+mn-ea"/>
                          <a:cs typeface="Arial" pitchFamily="34" charset="0"/>
                        </a:rPr>
                        <a:t>Position</a:t>
                      </a:r>
                    </a:p>
                  </a:txBody>
                  <a:tcPr marL="457200" marT="137160" marB="91440" anchor="ctr">
                    <a:solidFill>
                      <a:schemeClr val="accent3"/>
                    </a:solidFill>
                  </a:tcPr>
                </a:tc>
                <a:tc>
                  <a:txBody>
                    <a:bodyPr/>
                    <a:lstStyle/>
                    <a:p>
                      <a:pPr marL="0" algn="l" defTabSz="457200" rtl="0" eaLnBrk="1" latinLnBrk="0" hangingPunct="1"/>
                      <a:r>
                        <a:rPr lang="en-US" sz="1800" b="1" i="0" kern="1200" dirty="0">
                          <a:ln>
                            <a:noFill/>
                          </a:ln>
                          <a:solidFill>
                            <a:schemeClr val="bg1"/>
                          </a:solidFill>
                          <a:latin typeface="+mn-lt"/>
                          <a:ea typeface="+mn-ea"/>
                          <a:cs typeface="Arial" pitchFamily="34" charset="0"/>
                        </a:rPr>
                        <a:t>Yrs.</a:t>
                      </a:r>
                    </a:p>
                  </a:txBody>
                  <a:tcPr marL="457200" marT="137160" marB="91440" anchor="ctr">
                    <a:solidFill>
                      <a:schemeClr val="accent3"/>
                    </a:solidFill>
                  </a:tcPr>
                </a:tc>
                <a:tc>
                  <a:txBody>
                    <a:bodyPr/>
                    <a:lstStyle/>
                    <a:p>
                      <a:pPr marL="0" algn="l" defTabSz="457200" rtl="0" eaLnBrk="1" latinLnBrk="0" hangingPunct="1"/>
                      <a:r>
                        <a:rPr lang="en-US" sz="1800" b="1" i="0" kern="1200" dirty="0">
                          <a:ln>
                            <a:noFill/>
                          </a:ln>
                          <a:solidFill>
                            <a:schemeClr val="bg1"/>
                          </a:solidFill>
                          <a:latin typeface="+mn-lt"/>
                          <a:ea typeface="+mn-ea"/>
                          <a:cs typeface="Arial" pitchFamily="34" charset="0"/>
                        </a:rPr>
                        <a:t>Select Prior Experience</a:t>
                      </a:r>
                    </a:p>
                  </a:txBody>
                  <a:tcPr marL="457200" marT="137160" marB="91440" anchor="ctr">
                    <a:solidFill>
                      <a:schemeClr val="accent3"/>
                    </a:solidFill>
                  </a:tcPr>
                </a:tc>
                <a:extLst>
                  <a:ext uri="{0D108BD9-81ED-4DB2-BD59-A6C34878D82A}">
                    <a16:rowId xmlns:a16="http://schemas.microsoft.com/office/drawing/2014/main" val="10000"/>
                  </a:ext>
                </a:extLst>
              </a:tr>
              <a:tr h="599421">
                <a:tc>
                  <a:txBody>
                    <a:bodyPr/>
                    <a:lstStyle/>
                    <a:p>
                      <a:pPr algn="l"/>
                      <a:r>
                        <a:rPr lang="en-US" sz="1400" b="1" i="0" dirty="0">
                          <a:solidFill>
                            <a:schemeClr val="tx1"/>
                          </a:solidFill>
                          <a:latin typeface="+mn-lt"/>
                          <a:cs typeface="Arial" pitchFamily="34" charset="0"/>
                        </a:rPr>
                        <a:t>Riccardo Delle Coste</a:t>
                      </a:r>
                    </a:p>
                  </a:txBody>
                  <a:tcPr marL="457200" anchor="ctr">
                    <a:lnB w="6350" cap="flat" cmpd="sng" algn="ctr">
                      <a:solidFill>
                        <a:schemeClr val="tx1"/>
                      </a:solidFill>
                      <a:prstDash val="solid"/>
                      <a:round/>
                      <a:headEnd type="none" w="med" len="med"/>
                      <a:tailEnd type="none" w="med" len="med"/>
                    </a:lnB>
                    <a:noFill/>
                  </a:tcPr>
                </a:tc>
                <a:tc>
                  <a:txBody>
                    <a:bodyPr/>
                    <a:lstStyle/>
                    <a:p>
                      <a:pPr algn="l"/>
                      <a:r>
                        <a:rPr lang="en-US" sz="1400" b="0" i="0" dirty="0">
                          <a:solidFill>
                            <a:schemeClr val="tx1"/>
                          </a:solidFill>
                          <a:latin typeface="+mn-lt"/>
                          <a:cs typeface="Arial" pitchFamily="34" charset="0"/>
                        </a:rPr>
                        <a:t>Founder &amp; </a:t>
                      </a:r>
                    </a:p>
                    <a:p>
                      <a:pPr algn="l"/>
                      <a:r>
                        <a:rPr lang="en-US" sz="1400" b="0" i="0" dirty="0">
                          <a:solidFill>
                            <a:schemeClr val="tx1"/>
                          </a:solidFill>
                          <a:latin typeface="+mn-lt"/>
                          <a:cs typeface="Arial" pitchFamily="34" charset="0"/>
                        </a:rPr>
                        <a:t>Chief</a:t>
                      </a:r>
                      <a:r>
                        <a:rPr lang="en-US" sz="1400" b="0" i="0" baseline="0" dirty="0">
                          <a:solidFill>
                            <a:schemeClr val="tx1"/>
                          </a:solidFill>
                          <a:latin typeface="+mn-lt"/>
                          <a:cs typeface="Arial" pitchFamily="34" charset="0"/>
                        </a:rPr>
                        <a:t> Executive Officer </a:t>
                      </a:r>
                      <a:endParaRPr lang="en-US" sz="1400" b="0" i="0" dirty="0">
                        <a:solidFill>
                          <a:schemeClr val="tx1"/>
                        </a:solidFill>
                        <a:latin typeface="+mn-lt"/>
                        <a:cs typeface="Arial" pitchFamily="34" charset="0"/>
                      </a:endParaRPr>
                    </a:p>
                  </a:txBody>
                  <a:tcPr marL="457200" anchor="ctr">
                    <a:lnB w="6350" cap="flat" cmpd="sng" algn="ctr">
                      <a:solidFill>
                        <a:schemeClr val="tx1"/>
                      </a:solidFill>
                      <a:prstDash val="solid"/>
                      <a:round/>
                      <a:headEnd type="none" w="med" len="med"/>
                      <a:tailEnd type="none" w="med" len="med"/>
                    </a:lnB>
                    <a:noFill/>
                  </a:tcPr>
                </a:tc>
                <a:tc>
                  <a:txBody>
                    <a:bodyPr/>
                    <a:lstStyle/>
                    <a:p>
                      <a:pPr algn="ctr"/>
                      <a:r>
                        <a:rPr lang="en-US" sz="1400" b="1" i="0" dirty="0">
                          <a:solidFill>
                            <a:schemeClr val="tx1"/>
                          </a:solidFill>
                          <a:latin typeface="+mn-lt"/>
                          <a:cs typeface="Arial" pitchFamily="34" charset="0"/>
                        </a:rPr>
                        <a:t>25</a:t>
                      </a:r>
                    </a:p>
                  </a:txBody>
                  <a:tcPr anchor="ctr">
                    <a:lnB w="6350" cap="flat" cmpd="sng" algn="ctr">
                      <a:solidFill>
                        <a:schemeClr val="tx1"/>
                      </a:solidFill>
                      <a:prstDash val="solid"/>
                      <a:round/>
                      <a:headEnd type="none" w="med" len="med"/>
                      <a:tailEnd type="none" w="med" len="med"/>
                    </a:lnB>
                    <a:noFill/>
                  </a:tcPr>
                </a:tc>
                <a:tc>
                  <a:txBody>
                    <a:bodyPr/>
                    <a:lstStyle/>
                    <a:p>
                      <a:endParaRPr lang="en-US" sz="1400" dirty="0">
                        <a:solidFill>
                          <a:schemeClr val="tx1"/>
                        </a:solidFill>
                        <a:latin typeface="Arial" pitchFamily="34" charset="0"/>
                        <a:cs typeface="Arial" pitchFamily="34" charset="0"/>
                      </a:endParaRPr>
                    </a:p>
                  </a:txBody>
                  <a:tcP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2450">
                <a:tc>
                  <a:txBody>
                    <a:bodyPr/>
                    <a:lstStyle/>
                    <a:p>
                      <a:pPr marL="0" marR="0" lvl="0" indent="0" algn="l" defTabSz="228600" eaLnBrk="1" fontAlgn="auto" latinLnBrk="0" hangingPunct="1">
                        <a:lnSpc>
                          <a:spcPct val="80000"/>
                        </a:lnSpc>
                        <a:spcBef>
                          <a:spcPts val="0"/>
                        </a:spcBef>
                        <a:spcAft>
                          <a:spcPts val="0"/>
                        </a:spcAft>
                        <a:buClrTx/>
                        <a:buSzTx/>
                        <a:buFontTx/>
                        <a:buNone/>
                        <a:tabLst/>
                        <a:defRPr/>
                      </a:pPr>
                      <a:endParaRPr lang="en-US" sz="1400" b="1" i="0" dirty="0">
                        <a:solidFill>
                          <a:schemeClr val="tx1"/>
                        </a:solidFill>
                        <a:latin typeface="+mn-lt"/>
                        <a:cs typeface="Arial" pitchFamily="34" charset="0"/>
                      </a:endParaRPr>
                    </a:p>
                    <a:p>
                      <a:pPr marL="0" marR="0" lvl="0" indent="0" algn="l" defTabSz="228600" eaLnBrk="1" fontAlgn="auto" latinLnBrk="0" hangingPunct="1">
                        <a:lnSpc>
                          <a:spcPct val="80000"/>
                        </a:lnSpc>
                        <a:spcBef>
                          <a:spcPts val="0"/>
                        </a:spcBef>
                        <a:spcAft>
                          <a:spcPts val="0"/>
                        </a:spcAft>
                        <a:buClrTx/>
                        <a:buSzTx/>
                        <a:buFontTx/>
                        <a:buNone/>
                        <a:tabLst/>
                        <a:defRPr/>
                      </a:pPr>
                      <a:r>
                        <a:rPr lang="en-US" sz="1400" b="1" i="0" dirty="0">
                          <a:solidFill>
                            <a:schemeClr val="tx1"/>
                          </a:solidFill>
                          <a:latin typeface="+mn-lt"/>
                          <a:cs typeface="Arial" pitchFamily="34" charset="0"/>
                        </a:rPr>
                        <a:t>Lisa Roger</a:t>
                      </a:r>
                    </a:p>
                    <a:p>
                      <a:pPr algn="l"/>
                      <a:endParaRPr lang="en-US" sz="1400" b="1" i="0" dirty="0">
                        <a:solidFill>
                          <a:schemeClr val="tx1"/>
                        </a:solidFill>
                        <a:latin typeface="+mn-lt"/>
                        <a:cs typeface="Arial" pitchFamily="34" charset="0"/>
                      </a:endParaRPr>
                    </a:p>
                  </a:txBody>
                  <a:tcPr marL="457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400" b="0" i="0" dirty="0">
                          <a:solidFill>
                            <a:schemeClr val="tx1"/>
                          </a:solidFill>
                          <a:latin typeface="+mn-lt"/>
                          <a:cs typeface="Arial" pitchFamily="34" charset="0"/>
                        </a:rPr>
                        <a:t>Chief Financial Officer</a:t>
                      </a:r>
                    </a:p>
                  </a:txBody>
                  <a:tcPr marL="457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i="0" dirty="0">
                          <a:solidFill>
                            <a:schemeClr val="tx1"/>
                          </a:solidFill>
                          <a:latin typeface="+mn-lt"/>
                          <a:cs typeface="Arial" pitchFamily="34" charset="0"/>
                        </a:rPr>
                        <a:t>29</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1400" dirty="0">
                        <a:solidFill>
                          <a:schemeClr val="tx1"/>
                        </a:solidFill>
                        <a:latin typeface="Arial" pitchFamily="34" charset="0"/>
                        <a:cs typeface="Arial" pitchFamily="34" charset="0"/>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28650">
                <a:tc>
                  <a:txBody>
                    <a:bodyPr/>
                    <a:lstStyle/>
                    <a:p>
                      <a:pPr algn="l"/>
                      <a:r>
                        <a:rPr lang="en-US" sz="1400" b="1" i="0" dirty="0">
                          <a:solidFill>
                            <a:schemeClr val="tx1"/>
                          </a:solidFill>
                          <a:latin typeface="+mn-lt"/>
                          <a:cs typeface="Arial" pitchFamily="34" charset="0"/>
                        </a:rPr>
                        <a:t>Tony Grossi</a:t>
                      </a:r>
                    </a:p>
                  </a:txBody>
                  <a:tcPr marL="457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400" b="0" i="0" dirty="0">
                          <a:solidFill>
                            <a:schemeClr val="tx1"/>
                          </a:solidFill>
                          <a:latin typeface="+mn-lt"/>
                          <a:cs typeface="Arial" pitchFamily="34" charset="0"/>
                        </a:rPr>
                        <a:t>Vice President of Sales</a:t>
                      </a:r>
                    </a:p>
                  </a:txBody>
                  <a:tcPr marL="457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i="0" dirty="0">
                          <a:solidFill>
                            <a:schemeClr val="tx1"/>
                          </a:solidFill>
                          <a:latin typeface="+mn-lt"/>
                          <a:cs typeface="Arial" pitchFamily="34" charset="0"/>
                        </a:rPr>
                        <a:t>25</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1400" dirty="0">
                        <a:solidFill>
                          <a:schemeClr val="tx1"/>
                        </a:solidFill>
                        <a:latin typeface="Arial" pitchFamily="34" charset="0"/>
                        <a:cs typeface="Arial" pitchFamily="34" charset="0"/>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9125">
                <a:tc>
                  <a:txBody>
                    <a:bodyPr/>
                    <a:lstStyle/>
                    <a:p>
                      <a:pPr algn="l"/>
                      <a:r>
                        <a:rPr lang="en-US" sz="1400" b="1" i="0" dirty="0">
                          <a:solidFill>
                            <a:schemeClr val="tx1"/>
                          </a:solidFill>
                          <a:latin typeface="+mn-lt"/>
                          <a:cs typeface="Arial" pitchFamily="34" charset="0"/>
                        </a:rPr>
                        <a:t>Marko Matla</a:t>
                      </a:r>
                    </a:p>
                  </a:txBody>
                  <a:tcPr marL="457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lang="en-US" sz="1400" b="0" i="0" dirty="0">
                          <a:solidFill>
                            <a:schemeClr val="tx1"/>
                          </a:solidFill>
                          <a:latin typeface="+mn-lt"/>
                          <a:cs typeface="Arial" pitchFamily="34" charset="0"/>
                        </a:rPr>
                        <a:t>Vice President Supply Chain and Co-Manufacturing</a:t>
                      </a:r>
                    </a:p>
                  </a:txBody>
                  <a:tcPr marL="4572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400" b="1" i="0" dirty="0">
                          <a:solidFill>
                            <a:schemeClr val="tx1"/>
                          </a:solidFill>
                          <a:latin typeface="+mn-lt"/>
                          <a:cs typeface="Arial" pitchFamily="34" charset="0"/>
                        </a:rPr>
                        <a:t>27</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endParaRPr lang="en-US" sz="1400" dirty="0">
                        <a:solidFill>
                          <a:schemeClr val="tx1"/>
                        </a:solidFill>
                        <a:latin typeface="Arial" pitchFamily="34" charset="0"/>
                        <a:cs typeface="Arial" pitchFamily="34" charset="0"/>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704043"/>
                  </a:ext>
                </a:extLst>
              </a:tr>
            </a:tbl>
          </a:graphicData>
        </a:graphic>
      </p:graphicFrame>
      <p:pic>
        <p:nvPicPr>
          <p:cNvPr id="13" name="Picture 4" descr="http://static.ipaustralia.com.au/store3/8/78/878754.1.high.jpg">
            <a:extLst>
              <a:ext uri="{FF2B5EF4-FFF2-40B4-BE49-F238E27FC236}">
                <a16:creationId xmlns:a16="http://schemas.microsoft.com/office/drawing/2014/main" id="{6B3F0048-839F-6B44-9775-628CCE43585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203536" y="3310282"/>
            <a:ext cx="731440" cy="5104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BB49A33-541D-4D48-BAFC-2AB0698882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20474" y="3293378"/>
            <a:ext cx="644226" cy="527363"/>
          </a:xfrm>
          <a:prstGeom prst="rect">
            <a:avLst/>
          </a:prstGeom>
        </p:spPr>
      </p:pic>
      <p:pic>
        <p:nvPicPr>
          <p:cNvPr id="28" name="Picture 27">
            <a:extLst>
              <a:ext uri="{FF2B5EF4-FFF2-40B4-BE49-F238E27FC236}">
                <a16:creationId xmlns:a16="http://schemas.microsoft.com/office/drawing/2014/main" id="{B6F38CDF-CCA4-D842-B011-B152FB2082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45700" y="6107396"/>
            <a:ext cx="1778552" cy="411456"/>
          </a:xfrm>
          <a:prstGeom prst="rect">
            <a:avLst/>
          </a:prstGeom>
        </p:spPr>
      </p:pic>
      <p:sp>
        <p:nvSpPr>
          <p:cNvPr id="4" name="Slide Number Placeholder 3"/>
          <p:cNvSpPr>
            <a:spLocks noGrp="1"/>
          </p:cNvSpPr>
          <p:nvPr>
            <p:ph type="sldNum" sz="quarter" idx="11"/>
          </p:nvPr>
        </p:nvSpPr>
        <p:spPr/>
        <p:txBody>
          <a:bodyPr/>
          <a:lstStyle/>
          <a:p>
            <a:fld id="{EBE024D5-1297-4749-9977-88FDD6D7A05B}" type="slidenum">
              <a:rPr lang="en-US" sz="1200" smtClean="0"/>
              <a:pPr/>
              <a:t>25</a:t>
            </a:fld>
            <a:endParaRPr lang="en-US" sz="1200" dirty="0"/>
          </a:p>
        </p:txBody>
      </p:sp>
      <p:sp>
        <p:nvSpPr>
          <p:cNvPr id="22" name="TextBox 21">
            <a:extLst>
              <a:ext uri="{FF2B5EF4-FFF2-40B4-BE49-F238E27FC236}">
                <a16:creationId xmlns:a16="http://schemas.microsoft.com/office/drawing/2014/main" id="{6E056ADD-BA14-419E-9A20-0F28103D314A}"/>
              </a:ext>
            </a:extLst>
          </p:cNvPr>
          <p:cNvSpPr txBox="1"/>
          <p:nvPr/>
        </p:nvSpPr>
        <p:spPr>
          <a:xfrm>
            <a:off x="323850" y="247708"/>
            <a:ext cx="916689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57200" hangingPunct="0"/>
            <a:r>
              <a:rPr lang="en-US" sz="4000" dirty="0">
                <a:solidFill>
                  <a:schemeClr val="accent3"/>
                </a:solidFill>
              </a:rPr>
              <a:t>The Company</a:t>
            </a:r>
          </a:p>
        </p:txBody>
      </p:sp>
      <p:sp>
        <p:nvSpPr>
          <p:cNvPr id="23" name="Content Placeholder 2">
            <a:extLst>
              <a:ext uri="{FF2B5EF4-FFF2-40B4-BE49-F238E27FC236}">
                <a16:creationId xmlns:a16="http://schemas.microsoft.com/office/drawing/2014/main" id="{2C7481FA-7C74-4BEE-8676-46465632FFAF}"/>
              </a:ext>
            </a:extLst>
          </p:cNvPr>
          <p:cNvSpPr txBox="1">
            <a:spLocks/>
          </p:cNvSpPr>
          <p:nvPr/>
        </p:nvSpPr>
        <p:spPr>
          <a:xfrm>
            <a:off x="323850" y="1186715"/>
            <a:ext cx="11366500" cy="1462273"/>
          </a:xfrm>
          <a:prstGeom prst="rect">
            <a:avLst/>
          </a:prstGeom>
        </p:spPr>
        <p:txBody>
          <a:bodyPr lIns="0" tIns="0" rIns="0" bIns="0"/>
          <a:lstStyle>
            <a:defPPr>
              <a:defRPr lang="en-US"/>
            </a:defPPr>
            <a:lvl1pPr marL="514350" indent="-285750" defTabSz="457200" eaLnBrk="0" fontAlgn="base" hangingPunct="0">
              <a:spcBef>
                <a:spcPts val="800"/>
              </a:spcBef>
              <a:spcAft>
                <a:spcPct val="0"/>
              </a:spcAft>
              <a:buClr>
                <a:srgbClr val="F79646"/>
              </a:buClr>
              <a:buSzPct val="80000"/>
              <a:buFont typeface="Arial" panose="020B0604020202020204" pitchFamily="34" charset="0"/>
              <a:buChar char="•"/>
              <a:defRPr sz="1600">
                <a:latin typeface="Arial" pitchFamily="34" charset="0"/>
                <a:ea typeface="ＭＳ Ｐゴシック" charset="0"/>
                <a:cs typeface="Arial" pitchFamily="34" charset="0"/>
              </a:defRPr>
            </a:lvl1pPr>
            <a:lvl2pPr marL="174625" lvl="1" indent="-163513" defTabSz="457200" eaLnBrk="0" fontAlgn="base" hangingPunct="0">
              <a:spcBef>
                <a:spcPts val="1800"/>
              </a:spcBef>
              <a:spcAft>
                <a:spcPts val="0"/>
              </a:spcAft>
              <a:buClr>
                <a:schemeClr val="tx1"/>
              </a:buClr>
              <a:buFont typeface="Arial" panose="020B0604020202020204" pitchFamily="34" charset="0"/>
              <a:buChar char="•"/>
              <a:defRPr>
                <a:solidFill>
                  <a:prstClr val="black">
                    <a:lumMod val="50000"/>
                    <a:lumOff val="50000"/>
                  </a:prstClr>
                </a:solidFill>
                <a:latin typeface="Avenir Roman" panose="02000503020000020003" pitchFamily="2" charset="0"/>
                <a:ea typeface="Arial" charset="0"/>
                <a:cs typeface="Arial" pitchFamily="34" charset="0"/>
              </a:defRPr>
            </a:lvl2pPr>
            <a:lvl3pPr marL="1600200" indent="-228600" defTabSz="457200" eaLnBrk="0" fontAlgn="base" hangingPunct="0">
              <a:spcBef>
                <a:spcPct val="20000"/>
              </a:spcBef>
              <a:spcAft>
                <a:spcPct val="0"/>
              </a:spcAft>
              <a:buFont typeface="Arial" charset="0"/>
              <a:buChar char="•"/>
              <a:defRPr sz="1600">
                <a:ea typeface="Arial" charset="0"/>
                <a:cs typeface="Arial"/>
              </a:defRPr>
            </a:lvl3pPr>
            <a:lvl4pPr marL="1204913" indent="166688" defTabSz="457200" eaLnBrk="0" fontAlgn="base" hangingPunct="0">
              <a:spcBef>
                <a:spcPct val="20000"/>
              </a:spcBef>
              <a:spcAft>
                <a:spcPct val="0"/>
              </a:spcAft>
              <a:buClr>
                <a:srgbClr val="FFA829"/>
              </a:buClr>
              <a:buSzPct val="50000"/>
              <a:buFont typeface="Arial" charset="0"/>
              <a:buChar char="–"/>
              <a:defRPr sz="1600">
                <a:solidFill>
                  <a:schemeClr val="tx1">
                    <a:lumMod val="50000"/>
                    <a:lumOff val="50000"/>
                  </a:schemeClr>
                </a:solidFill>
                <a:latin typeface="Arial" pitchFamily="34" charset="0"/>
                <a:ea typeface="Arial" charset="0"/>
                <a:cs typeface="Arial" pitchFamily="34" charset="0"/>
              </a:defRPr>
            </a:lvl4pPr>
            <a:lvl5pPr marL="2057400" indent="-228600" defTabSz="457200" eaLnBrk="0" fontAlgn="base" hangingPunct="0">
              <a:spcBef>
                <a:spcPct val="20000"/>
              </a:spcBef>
              <a:spcAft>
                <a:spcPct val="0"/>
              </a:spcAft>
              <a:buFont typeface="Arial" charset="0"/>
              <a:buChar char="»"/>
              <a:defRPr sz="1400">
                <a:ea typeface="Arial" charset="0"/>
                <a:cs typeface="Arial"/>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1">
              <a:spcBef>
                <a:spcPts val="600"/>
              </a:spcBef>
              <a:buClr>
                <a:schemeClr val="accent3"/>
              </a:buClr>
            </a:pPr>
            <a:r>
              <a:rPr kumimoji="0" lang="en-US" sz="2000" b="0" i="0" u="none" strike="noStrike" cap="none" spc="0" normalizeH="0" baseline="0" dirty="0">
                <a:ln>
                  <a:noFill/>
                </a:ln>
                <a:effectLst/>
                <a:uFillTx/>
                <a:latin typeface="Market Sans"/>
                <a:ea typeface="Market Sans"/>
                <a:cs typeface="Market Sans"/>
                <a:sym typeface="Market Sans"/>
              </a:rPr>
              <a:t>Headquarters: 	Los Angeles, CA</a:t>
            </a:r>
          </a:p>
          <a:p>
            <a:pPr lvl="1">
              <a:spcBef>
                <a:spcPts val="600"/>
              </a:spcBef>
              <a:buClr>
                <a:schemeClr val="accent3"/>
              </a:buClr>
            </a:pPr>
            <a:r>
              <a:rPr kumimoji="0" lang="en-US" sz="2000" b="0" i="0" u="none" strike="noStrike" cap="none" spc="0" normalizeH="0" baseline="0" dirty="0">
                <a:ln>
                  <a:noFill/>
                </a:ln>
                <a:effectLst/>
                <a:uFillTx/>
                <a:latin typeface="Market Sans"/>
                <a:ea typeface="Market Sans"/>
                <a:cs typeface="Market Sans"/>
                <a:sym typeface="Market Sans"/>
              </a:rPr>
              <a:t>NASDAQ:		BRFH</a:t>
            </a:r>
          </a:p>
        </p:txBody>
      </p:sp>
      <p:pic>
        <p:nvPicPr>
          <p:cNvPr id="27" name="Picture 26">
            <a:extLst>
              <a:ext uri="{FF2B5EF4-FFF2-40B4-BE49-F238E27FC236}">
                <a16:creationId xmlns:a16="http://schemas.microsoft.com/office/drawing/2014/main" id="{32C58E13-11C1-49AB-ACD4-A28C8ADFAE1E}"/>
              </a:ext>
            </a:extLst>
          </p:cNvPr>
          <p:cNvPicPr>
            <a:picLocks noChangeAspect="1"/>
          </p:cNvPicPr>
          <p:nvPr/>
        </p:nvPicPr>
        <p:blipFill>
          <a:blip r:embed="rId6"/>
          <a:stretch>
            <a:fillRect/>
          </a:stretch>
        </p:blipFill>
        <p:spPr>
          <a:xfrm>
            <a:off x="7231628" y="4043503"/>
            <a:ext cx="1534206" cy="305698"/>
          </a:xfrm>
          <a:prstGeom prst="rect">
            <a:avLst/>
          </a:prstGeom>
        </p:spPr>
      </p:pic>
      <p:pic>
        <p:nvPicPr>
          <p:cNvPr id="29" name="Picture 28">
            <a:extLst>
              <a:ext uri="{FF2B5EF4-FFF2-40B4-BE49-F238E27FC236}">
                <a16:creationId xmlns:a16="http://schemas.microsoft.com/office/drawing/2014/main" id="{B1174634-B8C2-4FC6-88EE-FE3277359563}"/>
              </a:ext>
            </a:extLst>
          </p:cNvPr>
          <p:cNvPicPr>
            <a:picLocks noChangeAspect="1"/>
          </p:cNvPicPr>
          <p:nvPr/>
        </p:nvPicPr>
        <p:blipFill>
          <a:blip r:embed="rId7"/>
          <a:stretch>
            <a:fillRect/>
          </a:stretch>
        </p:blipFill>
        <p:spPr>
          <a:xfrm>
            <a:off x="9225353" y="4040814"/>
            <a:ext cx="1956366" cy="424495"/>
          </a:xfrm>
          <a:prstGeom prst="rect">
            <a:avLst/>
          </a:prstGeom>
        </p:spPr>
      </p:pic>
      <p:pic>
        <p:nvPicPr>
          <p:cNvPr id="6" name="Picture 5">
            <a:extLst>
              <a:ext uri="{FF2B5EF4-FFF2-40B4-BE49-F238E27FC236}">
                <a16:creationId xmlns:a16="http://schemas.microsoft.com/office/drawing/2014/main" id="{9D850956-8DE6-2CB1-881E-03361F9A3F02}"/>
              </a:ext>
            </a:extLst>
          </p:cNvPr>
          <p:cNvPicPr>
            <a:picLocks noChangeAspect="1"/>
          </p:cNvPicPr>
          <p:nvPr/>
        </p:nvPicPr>
        <p:blipFill>
          <a:blip r:embed="rId8"/>
          <a:stretch>
            <a:fillRect/>
          </a:stretch>
        </p:blipFill>
        <p:spPr>
          <a:xfrm>
            <a:off x="7478850" y="4620771"/>
            <a:ext cx="1241084" cy="421183"/>
          </a:xfrm>
          <a:prstGeom prst="rect">
            <a:avLst/>
          </a:prstGeom>
        </p:spPr>
      </p:pic>
      <p:pic>
        <p:nvPicPr>
          <p:cNvPr id="11" name="Picture 10">
            <a:extLst>
              <a:ext uri="{FF2B5EF4-FFF2-40B4-BE49-F238E27FC236}">
                <a16:creationId xmlns:a16="http://schemas.microsoft.com/office/drawing/2014/main" id="{35545CA2-A63E-E7E1-475F-A044505C7E2C}"/>
              </a:ext>
            </a:extLst>
          </p:cNvPr>
          <p:cNvPicPr>
            <a:picLocks noChangeAspect="1"/>
          </p:cNvPicPr>
          <p:nvPr/>
        </p:nvPicPr>
        <p:blipFill>
          <a:blip r:embed="rId9"/>
          <a:stretch>
            <a:fillRect/>
          </a:stretch>
        </p:blipFill>
        <p:spPr>
          <a:xfrm>
            <a:off x="9225353" y="4521717"/>
            <a:ext cx="2177810" cy="538335"/>
          </a:xfrm>
          <a:prstGeom prst="rect">
            <a:avLst/>
          </a:prstGeom>
        </p:spPr>
      </p:pic>
      <p:pic>
        <p:nvPicPr>
          <p:cNvPr id="16" name="Picture 15">
            <a:extLst>
              <a:ext uri="{FF2B5EF4-FFF2-40B4-BE49-F238E27FC236}">
                <a16:creationId xmlns:a16="http://schemas.microsoft.com/office/drawing/2014/main" id="{F075F184-04BE-DDE3-006B-235D515105F5}"/>
              </a:ext>
            </a:extLst>
          </p:cNvPr>
          <p:cNvPicPr>
            <a:picLocks noChangeAspect="1"/>
          </p:cNvPicPr>
          <p:nvPr/>
        </p:nvPicPr>
        <p:blipFill>
          <a:blip r:embed="rId10"/>
          <a:stretch>
            <a:fillRect/>
          </a:stretch>
        </p:blipFill>
        <p:spPr>
          <a:xfrm>
            <a:off x="7478850" y="5227929"/>
            <a:ext cx="1381126" cy="460376"/>
          </a:xfrm>
          <a:prstGeom prst="rect">
            <a:avLst/>
          </a:prstGeom>
        </p:spPr>
      </p:pic>
      <p:pic>
        <p:nvPicPr>
          <p:cNvPr id="19" name="Picture 18">
            <a:extLst>
              <a:ext uri="{FF2B5EF4-FFF2-40B4-BE49-F238E27FC236}">
                <a16:creationId xmlns:a16="http://schemas.microsoft.com/office/drawing/2014/main" id="{2D71C43A-FC0C-D152-51C0-3C0C7ED9FC2B}"/>
              </a:ext>
            </a:extLst>
          </p:cNvPr>
          <p:cNvPicPr>
            <a:picLocks noChangeAspect="1"/>
          </p:cNvPicPr>
          <p:nvPr/>
        </p:nvPicPr>
        <p:blipFill>
          <a:blip r:embed="rId11"/>
          <a:stretch>
            <a:fillRect/>
          </a:stretch>
        </p:blipFill>
        <p:spPr>
          <a:xfrm>
            <a:off x="9839325" y="5132421"/>
            <a:ext cx="990601" cy="612889"/>
          </a:xfrm>
          <a:prstGeom prst="rect">
            <a:avLst/>
          </a:prstGeom>
        </p:spPr>
      </p:pic>
    </p:spTree>
    <p:extLst>
      <p:ext uri="{BB962C8B-B14F-4D97-AF65-F5344CB8AC3E}">
        <p14:creationId xmlns:p14="http://schemas.microsoft.com/office/powerpoint/2010/main" val="27881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2CC777-25AB-7647-8E7F-5BAE35C8A5A3}"/>
              </a:ext>
            </a:extLst>
          </p:cNvPr>
          <p:cNvSpPr>
            <a:spLocks noGrp="1"/>
          </p:cNvSpPr>
          <p:nvPr>
            <p:ph type="ftr" sz="quarter" idx="10"/>
          </p:nvPr>
        </p:nvSpPr>
        <p:spPr/>
        <p:txBody>
          <a:bodyPr/>
          <a:lstStyle/>
          <a:p>
            <a:r>
              <a:rPr lang="en-US" sz="1200" dirty="0"/>
              <a:t>© 2024 Barfresh Food Group Inc. All rights reserved.</a:t>
            </a:r>
          </a:p>
        </p:txBody>
      </p:sp>
      <p:sp>
        <p:nvSpPr>
          <p:cNvPr id="3" name="Slide Number Placeholder 2">
            <a:extLst>
              <a:ext uri="{FF2B5EF4-FFF2-40B4-BE49-F238E27FC236}">
                <a16:creationId xmlns:a16="http://schemas.microsoft.com/office/drawing/2014/main" id="{6C29DF57-A42D-0442-9647-DAE22F8A8742}"/>
              </a:ext>
            </a:extLst>
          </p:cNvPr>
          <p:cNvSpPr>
            <a:spLocks noGrp="1"/>
          </p:cNvSpPr>
          <p:nvPr>
            <p:ph type="sldNum" sz="quarter" idx="11"/>
          </p:nvPr>
        </p:nvSpPr>
        <p:spPr>
          <a:xfrm>
            <a:off x="421777" y="6339192"/>
            <a:ext cx="438593" cy="271100"/>
          </a:xfrm>
        </p:spPr>
        <p:txBody>
          <a:bodyPr/>
          <a:lstStyle/>
          <a:p>
            <a:fld id="{EBE024D5-1297-4749-9977-88FDD6D7A05B}" type="slidenum">
              <a:rPr lang="en-US" sz="1200" smtClean="0"/>
              <a:t>3</a:t>
            </a:fld>
            <a:endParaRPr lang="en-US" sz="1200" dirty="0"/>
          </a:p>
        </p:txBody>
      </p:sp>
      <p:sp>
        <p:nvSpPr>
          <p:cNvPr id="5" name="TextBox 4">
            <a:extLst>
              <a:ext uri="{FF2B5EF4-FFF2-40B4-BE49-F238E27FC236}">
                <a16:creationId xmlns:a16="http://schemas.microsoft.com/office/drawing/2014/main" id="{9F652A75-241E-294A-80E6-E76324DBB636}"/>
              </a:ext>
            </a:extLst>
          </p:cNvPr>
          <p:cNvSpPr txBox="1"/>
          <p:nvPr/>
        </p:nvSpPr>
        <p:spPr>
          <a:xfrm>
            <a:off x="969629" y="2277651"/>
            <a:ext cx="10481342"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r>
              <a:rPr lang="en-US" dirty="0"/>
              <a:t>Barfresh is a leader in </a:t>
            </a:r>
            <a:r>
              <a:rPr lang="en-US" b="1" dirty="0"/>
              <a:t>ready-to drink </a:t>
            </a:r>
            <a:r>
              <a:rPr lang="en-US" dirty="0"/>
              <a:t>and </a:t>
            </a:r>
            <a:r>
              <a:rPr lang="en-US" b="1" dirty="0"/>
              <a:t>ready-to-blend</a:t>
            </a:r>
            <a:r>
              <a:rPr lang="en-US" dirty="0"/>
              <a:t> frozen beverages for high-volume operations.</a:t>
            </a:r>
            <a:br>
              <a:rPr lang="en-US" dirty="0"/>
            </a:br>
            <a:br>
              <a:rPr lang="en-US" dirty="0"/>
            </a:br>
            <a:r>
              <a:rPr lang="en-US" dirty="0"/>
              <a:t>It’s no secret that people are more obsessed than ever with living a healthier lifestyle and feeding their bodies with fresh and simple foods. Barfresh founder, Riccardo Delle Coste recognized the growing “better for you” trend early in 2005 and developed a </a:t>
            </a:r>
            <a:r>
              <a:rPr lang="en-US" b="1" dirty="0"/>
              <a:t>proprietary, patented “whirl class” system </a:t>
            </a:r>
            <a:r>
              <a:rPr lang="en-US" dirty="0"/>
              <a:t>that made serving freshly blended frozen beverages </a:t>
            </a:r>
            <a:r>
              <a:rPr lang="en-US" b="1" dirty="0"/>
              <a:t>quick, easy and cost efficient.</a:t>
            </a:r>
            <a:endParaRPr lang="en-US" dirty="0"/>
          </a:p>
          <a:p>
            <a:r>
              <a:rPr lang="en-US" dirty="0"/>
              <a:t> </a:t>
            </a:r>
          </a:p>
          <a:p>
            <a:r>
              <a:rPr lang="en-US" dirty="0"/>
              <a:t>Our </a:t>
            </a:r>
            <a:r>
              <a:rPr lang="en-US" b="1" dirty="0"/>
              <a:t>Twist &amp; Go, Single-Serve and Easy-Pour Bulk products </a:t>
            </a:r>
            <a:r>
              <a:rPr lang="en-US" dirty="0"/>
              <a:t>have transformed the blended beverage industry for smoothies, shakes and frappes made with fresh fruit and other natural ingredients.</a:t>
            </a:r>
          </a:p>
          <a:p>
            <a:pPr marL="0" marR="0" indent="0" defTabSz="457200" rtl="0" fontAlgn="auto" latinLnBrk="0" hangingPunct="0">
              <a:spcAft>
                <a:spcPts val="0"/>
              </a:spcAft>
              <a:buClrTx/>
              <a:buSzTx/>
              <a:buFontTx/>
              <a:buNone/>
              <a:tabLst/>
            </a:pPr>
            <a:endParaRPr kumimoji="0" lang="en-US" b="0" i="0" u="none" strike="noStrike" cap="none" spc="0" normalizeH="0" baseline="0" dirty="0">
              <a:ln>
                <a:noFill/>
              </a:ln>
              <a:effectLst/>
              <a:uFillTx/>
              <a:latin typeface="Market Sans"/>
              <a:ea typeface="Market Sans"/>
              <a:cs typeface="Market Sans"/>
              <a:sym typeface="Market Sans"/>
            </a:endParaRPr>
          </a:p>
        </p:txBody>
      </p:sp>
      <p:sp>
        <p:nvSpPr>
          <p:cNvPr id="6" name="TextBox 5">
            <a:extLst>
              <a:ext uri="{FF2B5EF4-FFF2-40B4-BE49-F238E27FC236}">
                <a16:creationId xmlns:a16="http://schemas.microsoft.com/office/drawing/2014/main" id="{4AA76068-257A-C849-A8AF-5C6BF5EE2FA0}"/>
              </a:ext>
            </a:extLst>
          </p:cNvPr>
          <p:cNvSpPr txBox="1"/>
          <p:nvPr/>
        </p:nvSpPr>
        <p:spPr>
          <a:xfrm>
            <a:off x="969629" y="972212"/>
            <a:ext cx="916689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57200" hangingPunct="0"/>
            <a:r>
              <a:rPr lang="en-US" sz="4000" dirty="0">
                <a:solidFill>
                  <a:schemeClr val="accent3"/>
                </a:solidFill>
              </a:rPr>
              <a:t>Real. Fresh. Deliciousness.</a:t>
            </a:r>
          </a:p>
        </p:txBody>
      </p:sp>
    </p:spTree>
    <p:extLst>
      <p:ext uri="{BB962C8B-B14F-4D97-AF65-F5344CB8AC3E}">
        <p14:creationId xmlns:p14="http://schemas.microsoft.com/office/powerpoint/2010/main" val="25072831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2CC777-25AB-7647-8E7F-5BAE35C8A5A3}"/>
              </a:ext>
            </a:extLst>
          </p:cNvPr>
          <p:cNvSpPr>
            <a:spLocks noGrp="1"/>
          </p:cNvSpPr>
          <p:nvPr>
            <p:ph type="ftr" sz="quarter" idx="10"/>
          </p:nvPr>
        </p:nvSpPr>
        <p:spPr/>
        <p:txBody>
          <a:bodyPr/>
          <a:lstStyle/>
          <a:p>
            <a:r>
              <a:rPr lang="en-US" sz="1200" dirty="0"/>
              <a:t>© 2024 Barfresh Food Group Inc. All rights reserved.</a:t>
            </a:r>
          </a:p>
        </p:txBody>
      </p:sp>
      <p:sp>
        <p:nvSpPr>
          <p:cNvPr id="3" name="Slide Number Placeholder 2">
            <a:extLst>
              <a:ext uri="{FF2B5EF4-FFF2-40B4-BE49-F238E27FC236}">
                <a16:creationId xmlns:a16="http://schemas.microsoft.com/office/drawing/2014/main" id="{6C29DF57-A42D-0442-9647-DAE22F8A8742}"/>
              </a:ext>
            </a:extLst>
          </p:cNvPr>
          <p:cNvSpPr>
            <a:spLocks noGrp="1"/>
          </p:cNvSpPr>
          <p:nvPr>
            <p:ph type="sldNum" sz="quarter" idx="11"/>
          </p:nvPr>
        </p:nvSpPr>
        <p:spPr/>
        <p:txBody>
          <a:bodyPr/>
          <a:lstStyle/>
          <a:p>
            <a:fld id="{EBE024D5-1297-4749-9977-88FDD6D7A05B}" type="slidenum">
              <a:rPr lang="en-US" sz="1200" smtClean="0"/>
              <a:t>4</a:t>
            </a:fld>
            <a:endParaRPr lang="en-US" sz="1200" dirty="0"/>
          </a:p>
        </p:txBody>
      </p:sp>
      <p:sp>
        <p:nvSpPr>
          <p:cNvPr id="6" name="TextBox 5">
            <a:extLst>
              <a:ext uri="{FF2B5EF4-FFF2-40B4-BE49-F238E27FC236}">
                <a16:creationId xmlns:a16="http://schemas.microsoft.com/office/drawing/2014/main" id="{4AA76068-257A-C849-A8AF-5C6BF5EE2FA0}"/>
              </a:ext>
            </a:extLst>
          </p:cNvPr>
          <p:cNvSpPr txBox="1"/>
          <p:nvPr/>
        </p:nvSpPr>
        <p:spPr>
          <a:xfrm>
            <a:off x="1782429" y="2871259"/>
            <a:ext cx="916689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57200" hangingPunct="0"/>
            <a:r>
              <a:rPr lang="en-US" sz="4000" dirty="0">
                <a:solidFill>
                  <a:schemeClr val="accent3"/>
                </a:solidFill>
              </a:rPr>
              <a:t>Total Addressable Market &amp; Products</a:t>
            </a:r>
          </a:p>
        </p:txBody>
      </p:sp>
    </p:spTree>
    <p:extLst>
      <p:ext uri="{BB962C8B-B14F-4D97-AF65-F5344CB8AC3E}">
        <p14:creationId xmlns:p14="http://schemas.microsoft.com/office/powerpoint/2010/main" val="2871760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A498B3-3042-4C5B-A0D4-E61DEDDB5DB3}"/>
              </a:ext>
            </a:extLst>
          </p:cNvPr>
          <p:cNvSpPr>
            <a:spLocks noGrp="1"/>
          </p:cNvSpPr>
          <p:nvPr>
            <p:ph type="ftr" sz="quarter" idx="10"/>
          </p:nvPr>
        </p:nvSpPr>
        <p:spPr/>
        <p:txBody>
          <a:bodyPr/>
          <a:lstStyle/>
          <a:p>
            <a:r>
              <a:rPr lang="en-US" dirty="0"/>
              <a:t>© </a:t>
            </a:r>
            <a:r>
              <a:rPr lang="en-US" sz="1200" dirty="0"/>
              <a:t>2024 Barfresh Food Group Inc. All rights reserved.</a:t>
            </a:r>
            <a:endParaRPr lang="en-US" dirty="0"/>
          </a:p>
        </p:txBody>
      </p:sp>
      <p:sp>
        <p:nvSpPr>
          <p:cNvPr id="3" name="Slide Number Placeholder 2">
            <a:extLst>
              <a:ext uri="{FF2B5EF4-FFF2-40B4-BE49-F238E27FC236}">
                <a16:creationId xmlns:a16="http://schemas.microsoft.com/office/drawing/2014/main" id="{73A6838C-8DC5-47CA-A449-E56A2BF71C1C}"/>
              </a:ext>
            </a:extLst>
          </p:cNvPr>
          <p:cNvSpPr>
            <a:spLocks noGrp="1"/>
          </p:cNvSpPr>
          <p:nvPr>
            <p:ph type="sldNum" sz="quarter" idx="11"/>
          </p:nvPr>
        </p:nvSpPr>
        <p:spPr/>
        <p:txBody>
          <a:bodyPr/>
          <a:lstStyle/>
          <a:p>
            <a:fld id="{EBE024D5-1297-4749-9977-88FDD6D7A05B}" type="slidenum">
              <a:rPr lang="en-US" sz="1400" smtClean="0"/>
              <a:t>5</a:t>
            </a:fld>
            <a:endParaRPr lang="en-US" sz="1400" dirty="0"/>
          </a:p>
        </p:txBody>
      </p:sp>
      <p:sp>
        <p:nvSpPr>
          <p:cNvPr id="4" name="TextBox 3">
            <a:extLst>
              <a:ext uri="{FF2B5EF4-FFF2-40B4-BE49-F238E27FC236}">
                <a16:creationId xmlns:a16="http://schemas.microsoft.com/office/drawing/2014/main" id="{6E8AD261-BE80-4C33-834F-891B2F9D547B}"/>
              </a:ext>
            </a:extLst>
          </p:cNvPr>
          <p:cNvSpPr txBox="1"/>
          <p:nvPr/>
        </p:nvSpPr>
        <p:spPr>
          <a:xfrm>
            <a:off x="323850" y="247708"/>
            <a:ext cx="9166892" cy="615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457200" hangingPunct="0"/>
            <a:r>
              <a:rPr lang="en-US" sz="4000" dirty="0">
                <a:solidFill>
                  <a:schemeClr val="accent3"/>
                </a:solidFill>
              </a:rPr>
              <a:t>Market Opportunity</a:t>
            </a:r>
          </a:p>
        </p:txBody>
      </p:sp>
      <p:sp>
        <p:nvSpPr>
          <p:cNvPr id="6" name="TextBox 5">
            <a:extLst>
              <a:ext uri="{FF2B5EF4-FFF2-40B4-BE49-F238E27FC236}">
                <a16:creationId xmlns:a16="http://schemas.microsoft.com/office/drawing/2014/main" id="{444A379D-A38D-4EA2-BF7C-53F0A5805E3F}"/>
              </a:ext>
            </a:extLst>
          </p:cNvPr>
          <p:cNvSpPr txBox="1"/>
          <p:nvPr/>
        </p:nvSpPr>
        <p:spPr>
          <a:xfrm>
            <a:off x="384099" y="5869628"/>
            <a:ext cx="1343317"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1100" b="0" i="1" u="none" strike="noStrike" cap="none" spc="0" normalizeH="0" baseline="0" dirty="0">
                <a:ln>
                  <a:noFill/>
                </a:ln>
                <a:effectLst/>
                <a:uFillTx/>
                <a:ea typeface="Market Sans"/>
                <a:cs typeface="Market Sans"/>
                <a:sym typeface="Market Sans"/>
              </a:rPr>
              <a:t>* Source:  Statista 2022</a:t>
            </a:r>
            <a:endParaRPr kumimoji="0" lang="en-US" sz="1400" b="0" i="1" u="none" strike="noStrike" cap="none" spc="0" normalizeH="0" baseline="0" dirty="0">
              <a:ln>
                <a:noFill/>
              </a:ln>
              <a:effectLst/>
              <a:uFillTx/>
              <a:ea typeface="Market Sans"/>
              <a:cs typeface="Market Sans"/>
              <a:sym typeface="Market Sans"/>
            </a:endParaRPr>
          </a:p>
        </p:txBody>
      </p:sp>
      <p:sp>
        <p:nvSpPr>
          <p:cNvPr id="11" name="TextBox 10">
            <a:extLst>
              <a:ext uri="{FF2B5EF4-FFF2-40B4-BE49-F238E27FC236}">
                <a16:creationId xmlns:a16="http://schemas.microsoft.com/office/drawing/2014/main" id="{A9E17CBB-3A50-490C-9A0C-57F8D841C3D3}"/>
              </a:ext>
            </a:extLst>
          </p:cNvPr>
          <p:cNvSpPr txBox="1"/>
          <p:nvPr/>
        </p:nvSpPr>
        <p:spPr>
          <a:xfrm>
            <a:off x="9721623" y="5824193"/>
            <a:ext cx="216726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1100" b="0" i="1" u="none" strike="noStrike" cap="none" spc="0" normalizeH="0" baseline="0" dirty="0">
                <a:ln>
                  <a:noFill/>
                </a:ln>
                <a:uFillTx/>
                <a:ea typeface="Market Sans"/>
                <a:cs typeface="Market Sans"/>
                <a:sym typeface="Market Sans"/>
              </a:rPr>
              <a:t>Marketing</a:t>
            </a:r>
            <a:r>
              <a:rPr lang="en-US" sz="1100" i="1" dirty="0">
                <a:ea typeface="Market Sans"/>
                <a:cs typeface="Market Sans"/>
                <a:sym typeface="Market Sans"/>
              </a:rPr>
              <a:t> Data Forecast (Jan, 2024</a:t>
            </a:r>
            <a:r>
              <a:rPr lang="en-US" sz="1400" i="1" dirty="0">
                <a:ea typeface="Market Sans"/>
                <a:cs typeface="Market Sans"/>
                <a:sym typeface="Market Sans"/>
              </a:rPr>
              <a:t>)</a:t>
            </a:r>
            <a:endParaRPr kumimoji="0" lang="en-US" sz="1400" b="0" i="1" u="none" strike="noStrike" cap="none" spc="0" normalizeH="0" baseline="0" dirty="0">
              <a:ln>
                <a:noFill/>
              </a:ln>
              <a:effectLst/>
              <a:uFillTx/>
              <a:ea typeface="Market Sans"/>
              <a:cs typeface="Market Sans"/>
              <a:sym typeface="Market Sans"/>
            </a:endParaRPr>
          </a:p>
        </p:txBody>
      </p:sp>
      <p:graphicFrame>
        <p:nvGraphicFramePr>
          <p:cNvPr id="12" name="Chart 11">
            <a:extLst>
              <a:ext uri="{FF2B5EF4-FFF2-40B4-BE49-F238E27FC236}">
                <a16:creationId xmlns:a16="http://schemas.microsoft.com/office/drawing/2014/main" id="{7709FE63-767D-4E19-A4DF-7AFA2C91CB13}"/>
              </a:ext>
            </a:extLst>
          </p:cNvPr>
          <p:cNvGraphicFramePr/>
          <p:nvPr>
            <p:extLst>
              <p:ext uri="{D42A27DB-BD31-4B8C-83A1-F6EECF244321}">
                <p14:modId xmlns:p14="http://schemas.microsoft.com/office/powerpoint/2010/main" val="1786152183"/>
              </p:ext>
            </p:extLst>
          </p:nvPr>
        </p:nvGraphicFramePr>
        <p:xfrm>
          <a:off x="5952698" y="1500392"/>
          <a:ext cx="6403774" cy="443291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06674E19-6104-4E98-9F7A-205D5E1051E3}"/>
              </a:ext>
            </a:extLst>
          </p:cNvPr>
          <p:cNvSpPr txBox="1"/>
          <p:nvPr/>
        </p:nvSpPr>
        <p:spPr>
          <a:xfrm>
            <a:off x="9020628" y="3511434"/>
            <a:ext cx="89793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1400" b="0" i="0" u="none" strike="noStrike" cap="none" spc="0" normalizeH="0" baseline="0" dirty="0">
                <a:ln>
                  <a:noFill/>
                </a:ln>
                <a:effectLst/>
                <a:uFillTx/>
                <a:latin typeface="Market Sans"/>
                <a:ea typeface="Market Sans"/>
                <a:cs typeface="Market Sans"/>
                <a:sym typeface="Market Sans"/>
              </a:rPr>
              <a:t>10.1% CAGR</a:t>
            </a:r>
          </a:p>
        </p:txBody>
      </p:sp>
      <p:graphicFrame>
        <p:nvGraphicFramePr>
          <p:cNvPr id="13" name="Chart 12">
            <a:extLst>
              <a:ext uri="{FF2B5EF4-FFF2-40B4-BE49-F238E27FC236}">
                <a16:creationId xmlns:a16="http://schemas.microsoft.com/office/drawing/2014/main" id="{63BFB5EB-6CC9-46BE-9F0B-950C27FC167A}"/>
              </a:ext>
            </a:extLst>
          </p:cNvPr>
          <p:cNvGraphicFramePr/>
          <p:nvPr>
            <p:extLst>
              <p:ext uri="{D42A27DB-BD31-4B8C-83A1-F6EECF244321}">
                <p14:modId xmlns:p14="http://schemas.microsoft.com/office/powerpoint/2010/main" val="2277427879"/>
              </p:ext>
            </p:extLst>
          </p:nvPr>
        </p:nvGraphicFramePr>
        <p:xfrm>
          <a:off x="-170304" y="1467831"/>
          <a:ext cx="6497852" cy="4498041"/>
        </p:xfrm>
        <a:graphic>
          <a:graphicData uri="http://schemas.openxmlformats.org/drawingml/2006/chart">
            <c:chart xmlns:c="http://schemas.openxmlformats.org/drawingml/2006/chart" xmlns:r="http://schemas.openxmlformats.org/officeDocument/2006/relationships" r:id="rId4"/>
          </a:graphicData>
        </a:graphic>
      </p:graphicFrame>
      <p:sp>
        <p:nvSpPr>
          <p:cNvPr id="14" name="Arrow: Right 13">
            <a:extLst>
              <a:ext uri="{FF2B5EF4-FFF2-40B4-BE49-F238E27FC236}">
                <a16:creationId xmlns:a16="http://schemas.microsoft.com/office/drawing/2014/main" id="{A4C3B4EE-04F8-416B-AEC4-89F2A153FF81}"/>
              </a:ext>
            </a:extLst>
          </p:cNvPr>
          <p:cNvSpPr/>
          <p:nvPr/>
        </p:nvSpPr>
        <p:spPr>
          <a:xfrm>
            <a:off x="3081352" y="3716850"/>
            <a:ext cx="855648" cy="484632"/>
          </a:xfrm>
          <a:prstGeom prst="rightArrow">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5" name="TextBox 14">
            <a:extLst>
              <a:ext uri="{FF2B5EF4-FFF2-40B4-BE49-F238E27FC236}">
                <a16:creationId xmlns:a16="http://schemas.microsoft.com/office/drawing/2014/main" id="{CCA221F3-630A-48B6-B9F9-47F1DF9E0725}"/>
              </a:ext>
            </a:extLst>
          </p:cNvPr>
          <p:cNvSpPr txBox="1"/>
          <p:nvPr/>
        </p:nvSpPr>
        <p:spPr>
          <a:xfrm>
            <a:off x="3078622" y="3496478"/>
            <a:ext cx="806567"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457200" rtl="0" fontAlgn="auto" latinLnBrk="0" hangingPunct="0">
              <a:spcAft>
                <a:spcPts val="0"/>
              </a:spcAft>
              <a:buClrTx/>
              <a:buSzTx/>
              <a:buFontTx/>
              <a:buNone/>
              <a:tabLst/>
            </a:pPr>
            <a:r>
              <a:rPr lang="en-US" sz="1400" dirty="0">
                <a:latin typeface="Market Sans"/>
                <a:ea typeface="Market Sans"/>
                <a:cs typeface="Market Sans"/>
                <a:sym typeface="Market Sans"/>
              </a:rPr>
              <a:t>5</a:t>
            </a:r>
            <a:r>
              <a:rPr kumimoji="0" lang="en-US" sz="1400" b="0" i="0" u="none" strike="noStrike" cap="none" spc="0" normalizeH="0" baseline="0" dirty="0">
                <a:ln>
                  <a:noFill/>
                </a:ln>
                <a:effectLst/>
                <a:uFillTx/>
                <a:latin typeface="Market Sans"/>
                <a:ea typeface="Market Sans"/>
                <a:cs typeface="Market Sans"/>
                <a:sym typeface="Market Sans"/>
              </a:rPr>
              <a:t>.3% CAGR</a:t>
            </a:r>
          </a:p>
        </p:txBody>
      </p:sp>
      <p:sp>
        <p:nvSpPr>
          <p:cNvPr id="19" name="Arrow: Right 18">
            <a:extLst>
              <a:ext uri="{FF2B5EF4-FFF2-40B4-BE49-F238E27FC236}">
                <a16:creationId xmlns:a16="http://schemas.microsoft.com/office/drawing/2014/main" id="{B67DD98A-88F3-4CC9-9DD8-9492A3BE9C4D}"/>
              </a:ext>
            </a:extLst>
          </p:cNvPr>
          <p:cNvSpPr/>
          <p:nvPr/>
        </p:nvSpPr>
        <p:spPr>
          <a:xfrm>
            <a:off x="9062918" y="3716850"/>
            <a:ext cx="855648" cy="484632"/>
          </a:xfrm>
          <a:prstGeom prst="rightArrow">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10" name="TextBox 9">
            <a:extLst>
              <a:ext uri="{FF2B5EF4-FFF2-40B4-BE49-F238E27FC236}">
                <a16:creationId xmlns:a16="http://schemas.microsoft.com/office/drawing/2014/main" id="{092DBB97-24AA-4A10-A99A-3CF6AFFFB977}"/>
              </a:ext>
            </a:extLst>
          </p:cNvPr>
          <p:cNvSpPr txBox="1"/>
          <p:nvPr/>
        </p:nvSpPr>
        <p:spPr>
          <a:xfrm>
            <a:off x="728569" y="1093571"/>
            <a:ext cx="1073486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2400" b="0" i="0" u="none" strike="noStrike" cap="none" spc="0" normalizeH="0" baseline="0" dirty="0">
                <a:ln>
                  <a:noFill/>
                </a:ln>
                <a:effectLst/>
                <a:uFillTx/>
                <a:latin typeface="Market Sans"/>
                <a:ea typeface="Market Sans"/>
                <a:cs typeface="Market Sans"/>
                <a:sym typeface="Market Sans"/>
              </a:rPr>
              <a:t>Smoothie market growing almost double rate of already strong healthy foods category!</a:t>
            </a:r>
          </a:p>
        </p:txBody>
      </p:sp>
    </p:spTree>
    <p:extLst>
      <p:ext uri="{BB962C8B-B14F-4D97-AF65-F5344CB8AC3E}">
        <p14:creationId xmlns:p14="http://schemas.microsoft.com/office/powerpoint/2010/main" val="23708054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975C918-1AE3-3336-FE1C-339E3BE4E72A}"/>
              </a:ext>
            </a:extLst>
          </p:cNvPr>
          <p:cNvSpPr/>
          <p:nvPr/>
        </p:nvSpPr>
        <p:spPr>
          <a:xfrm>
            <a:off x="6075278" y="1416975"/>
            <a:ext cx="4808622" cy="421324"/>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2" name="Rectangle 21">
            <a:extLst>
              <a:ext uri="{FF2B5EF4-FFF2-40B4-BE49-F238E27FC236}">
                <a16:creationId xmlns:a16="http://schemas.microsoft.com/office/drawing/2014/main" id="{EE3BCD51-CA2F-B06B-3CB5-1775EA506D6D}"/>
              </a:ext>
            </a:extLst>
          </p:cNvPr>
          <p:cNvSpPr/>
          <p:nvPr/>
        </p:nvSpPr>
        <p:spPr>
          <a:xfrm>
            <a:off x="792078" y="1416974"/>
            <a:ext cx="3221122" cy="442708"/>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2" name="Footer Placeholder 1">
            <a:extLst>
              <a:ext uri="{FF2B5EF4-FFF2-40B4-BE49-F238E27FC236}">
                <a16:creationId xmlns:a16="http://schemas.microsoft.com/office/drawing/2014/main" id="{BA240CF6-0996-C14E-B81A-90352B7E7A0A}"/>
              </a:ext>
            </a:extLst>
          </p:cNvPr>
          <p:cNvSpPr>
            <a:spLocks noGrp="1"/>
          </p:cNvSpPr>
          <p:nvPr>
            <p:ph type="ftr" sz="quarter" idx="10"/>
          </p:nvPr>
        </p:nvSpPr>
        <p:spPr>
          <a:xfrm>
            <a:off x="929408" y="6427412"/>
            <a:ext cx="5410200" cy="182880"/>
          </a:xfrm>
        </p:spPr>
        <p:txBody>
          <a:bodyPr/>
          <a:lstStyle/>
          <a:p>
            <a:r>
              <a:rPr lang="en-US" sz="1200" dirty="0"/>
              <a:t>© 2024 Barfresh Food Group Inc. All rights reserved.</a:t>
            </a:r>
          </a:p>
        </p:txBody>
      </p:sp>
      <p:sp>
        <p:nvSpPr>
          <p:cNvPr id="3" name="Slide Number Placeholder 2">
            <a:extLst>
              <a:ext uri="{FF2B5EF4-FFF2-40B4-BE49-F238E27FC236}">
                <a16:creationId xmlns:a16="http://schemas.microsoft.com/office/drawing/2014/main" id="{960D7839-C362-0042-BFB2-656B4D2DF5B5}"/>
              </a:ext>
            </a:extLst>
          </p:cNvPr>
          <p:cNvSpPr>
            <a:spLocks noGrp="1"/>
          </p:cNvSpPr>
          <p:nvPr>
            <p:ph type="sldNum" sz="quarter" idx="11"/>
          </p:nvPr>
        </p:nvSpPr>
        <p:spPr>
          <a:xfrm>
            <a:off x="586508" y="6427412"/>
            <a:ext cx="342900" cy="182880"/>
          </a:xfrm>
        </p:spPr>
        <p:txBody>
          <a:bodyPr/>
          <a:lstStyle/>
          <a:p>
            <a:fld id="{EBE024D5-1297-4749-9977-88FDD6D7A05B}" type="slidenum">
              <a:rPr lang="en-US" sz="1200" smtClean="0"/>
              <a:t>6</a:t>
            </a:fld>
            <a:endParaRPr lang="en-US" sz="1200"/>
          </a:p>
        </p:txBody>
      </p:sp>
      <p:sp>
        <p:nvSpPr>
          <p:cNvPr id="4" name="Title 3">
            <a:extLst>
              <a:ext uri="{FF2B5EF4-FFF2-40B4-BE49-F238E27FC236}">
                <a16:creationId xmlns:a16="http://schemas.microsoft.com/office/drawing/2014/main" id="{3B191408-E42D-204D-9A76-EDBF7AA2482D}"/>
              </a:ext>
            </a:extLst>
          </p:cNvPr>
          <p:cNvSpPr>
            <a:spLocks noGrp="1"/>
          </p:cNvSpPr>
          <p:nvPr>
            <p:ph type="title"/>
          </p:nvPr>
        </p:nvSpPr>
        <p:spPr/>
        <p:txBody>
          <a:bodyPr/>
          <a:lstStyle/>
          <a:p>
            <a:r>
              <a:rPr lang="en-US" dirty="0">
                <a:latin typeface="+mn-lt"/>
              </a:rPr>
              <a:t>The Products</a:t>
            </a:r>
          </a:p>
        </p:txBody>
      </p:sp>
      <p:sp>
        <p:nvSpPr>
          <p:cNvPr id="5" name="TextBox 4">
            <a:extLst>
              <a:ext uri="{FF2B5EF4-FFF2-40B4-BE49-F238E27FC236}">
                <a16:creationId xmlns:a16="http://schemas.microsoft.com/office/drawing/2014/main" id="{73994B56-AF8E-EA42-AEF4-3F65DDFB7592}"/>
              </a:ext>
            </a:extLst>
          </p:cNvPr>
          <p:cNvSpPr txBox="1"/>
          <p:nvPr/>
        </p:nvSpPr>
        <p:spPr>
          <a:xfrm>
            <a:off x="2038132" y="5384595"/>
            <a:ext cx="11746555"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lvl="0"/>
            <a:r>
              <a:rPr lang="en-US" dirty="0"/>
              <a:t>Twist &amp; Go                                                        Single Serve	             Easy Pour Bulk     100% Juice Refreshers </a:t>
            </a:r>
          </a:p>
        </p:txBody>
      </p:sp>
      <p:pic>
        <p:nvPicPr>
          <p:cNvPr id="8" name="Picture 7">
            <a:extLst>
              <a:ext uri="{FF2B5EF4-FFF2-40B4-BE49-F238E27FC236}">
                <a16:creationId xmlns:a16="http://schemas.microsoft.com/office/drawing/2014/main" id="{85CACCCF-06B0-4BE9-94D8-44071AFC6DE2}"/>
              </a:ext>
            </a:extLst>
          </p:cNvPr>
          <p:cNvPicPr>
            <a:picLocks noChangeAspect="1"/>
          </p:cNvPicPr>
          <p:nvPr/>
        </p:nvPicPr>
        <p:blipFill>
          <a:blip r:embed="rId3"/>
          <a:stretch>
            <a:fillRect/>
          </a:stretch>
        </p:blipFill>
        <p:spPr>
          <a:xfrm>
            <a:off x="506267" y="3407559"/>
            <a:ext cx="750852" cy="181883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AAB34A4-9870-4FAC-8F07-E618DD18DF7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08207" y="2578853"/>
            <a:ext cx="2192740" cy="2716859"/>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C5ACF881-DF62-41DA-9A95-53F236E86F33}"/>
              </a:ext>
            </a:extLst>
          </p:cNvPr>
          <p:cNvGrpSpPr/>
          <p:nvPr/>
        </p:nvGrpSpPr>
        <p:grpSpPr>
          <a:xfrm>
            <a:off x="7465849" y="2256144"/>
            <a:ext cx="2644234" cy="3040549"/>
            <a:chOff x="918973" y="3771757"/>
            <a:chExt cx="830058" cy="937691"/>
          </a:xfrm>
          <a:effectLst/>
        </p:grpSpPr>
        <p:pic>
          <p:nvPicPr>
            <p:cNvPr id="12" name="Picture 11">
              <a:extLst>
                <a:ext uri="{FF2B5EF4-FFF2-40B4-BE49-F238E27FC236}">
                  <a16:creationId xmlns:a16="http://schemas.microsoft.com/office/drawing/2014/main" id="{51E39564-02BC-40BA-A70C-9D24BE038C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973" y="3771757"/>
              <a:ext cx="830058" cy="937691"/>
            </a:xfrm>
            <a:prstGeom prst="rect">
              <a:avLst/>
            </a:prstGeom>
          </p:spPr>
        </p:pic>
        <p:pic>
          <p:nvPicPr>
            <p:cNvPr id="13" name="Picture 12">
              <a:extLst>
                <a:ext uri="{FF2B5EF4-FFF2-40B4-BE49-F238E27FC236}">
                  <a16:creationId xmlns:a16="http://schemas.microsoft.com/office/drawing/2014/main" id="{1536ACF8-C595-4C29-B0B7-4DD4F9A6F520}"/>
                </a:ext>
              </a:extLst>
            </p:cNvPr>
            <p:cNvPicPr>
              <a:picLocks noChangeAspect="1"/>
            </p:cNvPicPr>
            <p:nvPr/>
          </p:nvPicPr>
          <p:blipFill>
            <a:blip r:embed="rId6"/>
            <a:stretch>
              <a:fillRect/>
            </a:stretch>
          </p:blipFill>
          <p:spPr>
            <a:xfrm>
              <a:off x="1137009" y="4250284"/>
              <a:ext cx="394033" cy="330302"/>
            </a:xfrm>
            <a:prstGeom prst="rect">
              <a:avLst/>
            </a:prstGeom>
          </p:spPr>
        </p:pic>
      </p:grpSp>
      <p:pic>
        <p:nvPicPr>
          <p:cNvPr id="7" name="Picture 6" descr="A pink carton of smoothie&#10;&#10;Description automatically generated">
            <a:extLst>
              <a:ext uri="{FF2B5EF4-FFF2-40B4-BE49-F238E27FC236}">
                <a16:creationId xmlns:a16="http://schemas.microsoft.com/office/drawing/2014/main" id="{9F01A022-7D0F-4079-A23F-967192C60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644" y="3340099"/>
            <a:ext cx="1643638" cy="2022065"/>
          </a:xfrm>
          <a:prstGeom prst="rect">
            <a:avLst/>
          </a:prstGeom>
          <a:effectLst>
            <a:outerShdw blurRad="50800" dist="38100" dir="2700000" algn="tl" rotWithShape="0">
              <a:prstClr val="black">
                <a:alpha val="40000"/>
              </a:prstClr>
            </a:outerShdw>
          </a:effectLst>
        </p:spPr>
      </p:pic>
      <p:pic>
        <p:nvPicPr>
          <p:cNvPr id="15" name="Picture 14" descr="A pink bottle with a white label&#10;&#10;Description automatically generated">
            <a:extLst>
              <a:ext uri="{FF2B5EF4-FFF2-40B4-BE49-F238E27FC236}">
                <a16:creationId xmlns:a16="http://schemas.microsoft.com/office/drawing/2014/main" id="{1EE2B919-D032-47E6-D772-3316D61363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39484" y="2386873"/>
            <a:ext cx="1465128" cy="2884182"/>
          </a:xfrm>
          <a:prstGeom prst="rect">
            <a:avLst/>
          </a:prstGeom>
          <a:effectLst>
            <a:outerShdw blurRad="50800" dist="38100" dir="2700000" algn="tl" rotWithShape="0">
              <a:prstClr val="black">
                <a:alpha val="40000"/>
              </a:prstClr>
            </a:outerShdw>
          </a:effectLst>
        </p:spPr>
      </p:pic>
      <p:pic>
        <p:nvPicPr>
          <p:cNvPr id="19" name="Picture 18" descr="A pink milk jug with a white label&#10;&#10;Description automatically generated">
            <a:extLst>
              <a:ext uri="{FF2B5EF4-FFF2-40B4-BE49-F238E27FC236}">
                <a16:creationId xmlns:a16="http://schemas.microsoft.com/office/drawing/2014/main" id="{FF9F2562-1F76-0FB4-D4E7-6AA0A3C5A4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8821" y="2386873"/>
            <a:ext cx="2198279" cy="2937192"/>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E4CCCA2A-2A80-D3D4-A3E0-663054B4AEBF}"/>
              </a:ext>
            </a:extLst>
          </p:cNvPr>
          <p:cNvSpPr txBox="1"/>
          <p:nvPr/>
        </p:nvSpPr>
        <p:spPr>
          <a:xfrm>
            <a:off x="893678" y="1421775"/>
            <a:ext cx="105467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0"/>
              </a:spcAft>
              <a:buClrTx/>
              <a:buSzTx/>
              <a:buFontTx/>
              <a:buNone/>
              <a:tabLst/>
            </a:pPr>
            <a:r>
              <a:rPr kumimoji="0" lang="en-US" sz="2400" b="0" i="0" u="none" strike="noStrike" cap="none" spc="0" normalizeH="0" baseline="0" dirty="0">
                <a:ln>
                  <a:noFill/>
                </a:ln>
                <a:effectLst/>
                <a:uFillTx/>
                <a:latin typeface="Market Sans"/>
                <a:ea typeface="Market Sans"/>
                <a:cs typeface="Market Sans"/>
                <a:sym typeface="Market Sans"/>
              </a:rPr>
              <a:t>Ready to Drink	 Products	</a:t>
            </a:r>
            <a:r>
              <a:rPr lang="en-US" sz="2400" dirty="0">
                <a:latin typeface="Market Sans"/>
                <a:ea typeface="Market Sans"/>
                <a:cs typeface="Market Sans"/>
                <a:sym typeface="Market Sans"/>
              </a:rPr>
              <a:t>                              </a:t>
            </a:r>
            <a:r>
              <a:rPr kumimoji="0" lang="en-US" sz="2400" b="0" i="0" u="none" strike="noStrike" cap="none" spc="0" normalizeH="0" baseline="0" dirty="0">
                <a:ln>
                  <a:noFill/>
                </a:ln>
                <a:effectLst/>
                <a:uFillTx/>
                <a:latin typeface="Market Sans"/>
                <a:ea typeface="Market Sans"/>
                <a:cs typeface="Market Sans"/>
                <a:sym typeface="Market Sans"/>
              </a:rPr>
              <a:t>Ready To Blend Concentrate Products</a:t>
            </a:r>
          </a:p>
        </p:txBody>
      </p:sp>
    </p:spTree>
    <p:extLst>
      <p:ext uri="{BB962C8B-B14F-4D97-AF65-F5344CB8AC3E}">
        <p14:creationId xmlns:p14="http://schemas.microsoft.com/office/powerpoint/2010/main" val="267585813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D52D0B-72AB-0E4E-A9E4-EBA0B5890DBB}"/>
              </a:ext>
            </a:extLst>
          </p:cNvPr>
          <p:cNvSpPr>
            <a:spLocks noGrp="1"/>
          </p:cNvSpPr>
          <p:nvPr>
            <p:ph type="title"/>
          </p:nvPr>
        </p:nvSpPr>
        <p:spPr/>
        <p:txBody>
          <a:bodyPr/>
          <a:lstStyle/>
          <a:p>
            <a:r>
              <a:rPr lang="en-US" dirty="0">
                <a:latin typeface="+mn-lt"/>
              </a:rPr>
              <a:t>Barfresh’s Diverse Sales Channels</a:t>
            </a:r>
          </a:p>
        </p:txBody>
      </p:sp>
      <p:sp>
        <p:nvSpPr>
          <p:cNvPr id="50" name="Right Triangle 49">
            <a:extLst>
              <a:ext uri="{FF2B5EF4-FFF2-40B4-BE49-F238E27FC236}">
                <a16:creationId xmlns:a16="http://schemas.microsoft.com/office/drawing/2014/main" id="{DBBF1396-C08B-BD42-8ACE-9B4E43C1337F}"/>
              </a:ext>
            </a:extLst>
          </p:cNvPr>
          <p:cNvSpPr/>
          <p:nvPr/>
        </p:nvSpPr>
        <p:spPr>
          <a:xfrm>
            <a:off x="0" y="6091423"/>
            <a:ext cx="12192000" cy="768618"/>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 name="Footer Placeholder 2">
            <a:extLst>
              <a:ext uri="{FF2B5EF4-FFF2-40B4-BE49-F238E27FC236}">
                <a16:creationId xmlns:a16="http://schemas.microsoft.com/office/drawing/2014/main" id="{5B3547A2-68C0-9649-B384-EB2225308B8D}"/>
              </a:ext>
            </a:extLst>
          </p:cNvPr>
          <p:cNvSpPr>
            <a:spLocks noGrp="1"/>
          </p:cNvSpPr>
          <p:nvPr>
            <p:ph type="ftr" sz="quarter" idx="10"/>
          </p:nvPr>
        </p:nvSpPr>
        <p:spPr/>
        <p:txBody>
          <a:bodyPr/>
          <a:lstStyle/>
          <a:p>
            <a:r>
              <a:rPr lang="en-US" sz="1200" dirty="0"/>
              <a:t>© 2024 Barfresh Food Group Inc. All rights reserved.</a:t>
            </a:r>
          </a:p>
        </p:txBody>
      </p:sp>
      <p:sp>
        <p:nvSpPr>
          <p:cNvPr id="5" name="Slide Number Placeholder 4"/>
          <p:cNvSpPr>
            <a:spLocks noGrp="1"/>
          </p:cNvSpPr>
          <p:nvPr>
            <p:ph type="sldNum" sz="quarter" idx="11"/>
          </p:nvPr>
        </p:nvSpPr>
        <p:spPr/>
        <p:txBody>
          <a:bodyPr/>
          <a:lstStyle/>
          <a:p>
            <a:fld id="{EBE024D5-1297-4749-9977-88FDD6D7A05B}" type="slidenum">
              <a:rPr lang="en-US" sz="1200" smtClean="0"/>
              <a:pPr/>
              <a:t>7</a:t>
            </a:fld>
            <a:endParaRPr lang="en-US" sz="1200" dirty="0"/>
          </a:p>
        </p:txBody>
      </p:sp>
      <p:pic>
        <p:nvPicPr>
          <p:cNvPr id="23" name="Picture Placeholder 8">
            <a:extLst>
              <a:ext uri="{FF2B5EF4-FFF2-40B4-BE49-F238E27FC236}">
                <a16:creationId xmlns:a16="http://schemas.microsoft.com/office/drawing/2014/main" id="{16595FAF-87E3-40EF-9FFD-B13BE9D056A0}"/>
              </a:ext>
            </a:extLst>
          </p:cNvPr>
          <p:cNvPicPr>
            <a:picLocks noChangeAspect="1"/>
          </p:cNvPicPr>
          <p:nvPr/>
        </p:nvPicPr>
        <p:blipFill>
          <a:blip r:embed="rId3" cstate="hqprint">
            <a:extLst>
              <a:ext uri="{28A0092B-C50C-407E-A947-70E740481C1C}">
                <a14:useLocalDpi xmlns:a14="http://schemas.microsoft.com/office/drawing/2010/main" val="0"/>
              </a:ext>
            </a:extLst>
          </a:blip>
          <a:srcRect l="10756" r="10756"/>
          <a:stretch>
            <a:fillRect/>
          </a:stretch>
        </p:blipFill>
        <p:spPr>
          <a:xfrm>
            <a:off x="7690311" y="1246666"/>
            <a:ext cx="2085975" cy="1772335"/>
          </a:xfrm>
          <a:prstGeom prst="rect">
            <a:avLst/>
          </a:prstGeom>
        </p:spPr>
      </p:pic>
      <p:sp>
        <p:nvSpPr>
          <p:cNvPr id="24" name="Text Placeholder 11">
            <a:extLst>
              <a:ext uri="{FF2B5EF4-FFF2-40B4-BE49-F238E27FC236}">
                <a16:creationId xmlns:a16="http://schemas.microsoft.com/office/drawing/2014/main" id="{729A1460-A986-4851-9AC8-143EC23B9AAA}"/>
              </a:ext>
            </a:extLst>
          </p:cNvPr>
          <p:cNvSpPr txBox="1">
            <a:spLocks/>
          </p:cNvSpPr>
          <p:nvPr/>
        </p:nvSpPr>
        <p:spPr>
          <a:xfrm>
            <a:off x="7537135" y="3094665"/>
            <a:ext cx="2392326" cy="1146903"/>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algn="ctr"/>
            <a:r>
              <a:rPr lang="en-US" kern="0" dirty="0">
                <a:latin typeface="+mn-lt"/>
              </a:rPr>
              <a:t>National Quick Service Restaurants (“QSRs”)</a:t>
            </a:r>
          </a:p>
        </p:txBody>
      </p:sp>
      <p:pic>
        <p:nvPicPr>
          <p:cNvPr id="25" name="Picture Placeholder 15">
            <a:extLst>
              <a:ext uri="{FF2B5EF4-FFF2-40B4-BE49-F238E27FC236}">
                <a16:creationId xmlns:a16="http://schemas.microsoft.com/office/drawing/2014/main" id="{0116A990-77C4-4F70-BB8A-898485B1E1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30462" y="3588454"/>
            <a:ext cx="2073599" cy="1784791"/>
          </a:xfrm>
          <a:prstGeom prst="rect">
            <a:avLst/>
          </a:prstGeom>
        </p:spPr>
      </p:pic>
      <p:sp>
        <p:nvSpPr>
          <p:cNvPr id="26" name="Text Placeholder 12">
            <a:extLst>
              <a:ext uri="{FF2B5EF4-FFF2-40B4-BE49-F238E27FC236}">
                <a16:creationId xmlns:a16="http://schemas.microsoft.com/office/drawing/2014/main" id="{11968320-C939-458F-89B3-A3005B38B6EF}"/>
              </a:ext>
            </a:extLst>
          </p:cNvPr>
          <p:cNvSpPr txBox="1">
            <a:spLocks/>
          </p:cNvSpPr>
          <p:nvPr/>
        </p:nvSpPr>
        <p:spPr>
          <a:xfrm>
            <a:off x="4350264" y="5544564"/>
            <a:ext cx="2057400" cy="1146903"/>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algn="ctr"/>
            <a:r>
              <a:rPr lang="en-US" kern="0" dirty="0">
                <a:latin typeface="+mn-lt"/>
              </a:rPr>
              <a:t>Business &amp; Industry</a:t>
            </a:r>
          </a:p>
        </p:txBody>
      </p:sp>
      <p:pic>
        <p:nvPicPr>
          <p:cNvPr id="27" name="Picture Placeholder 20">
            <a:extLst>
              <a:ext uri="{FF2B5EF4-FFF2-40B4-BE49-F238E27FC236}">
                <a16:creationId xmlns:a16="http://schemas.microsoft.com/office/drawing/2014/main" id="{7BFFD0CE-ED66-4BBD-893A-5D386D82E23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1702" y="1175053"/>
            <a:ext cx="2023558" cy="1766151"/>
          </a:xfrm>
          <a:prstGeom prst="rect">
            <a:avLst/>
          </a:prstGeom>
        </p:spPr>
      </p:pic>
      <p:sp>
        <p:nvSpPr>
          <p:cNvPr id="28" name="Text Placeholder 11">
            <a:extLst>
              <a:ext uri="{FF2B5EF4-FFF2-40B4-BE49-F238E27FC236}">
                <a16:creationId xmlns:a16="http://schemas.microsoft.com/office/drawing/2014/main" id="{4B6DD00A-E614-4760-A2E4-9D7345A5AF16}"/>
              </a:ext>
            </a:extLst>
          </p:cNvPr>
          <p:cNvSpPr txBox="1">
            <a:spLocks/>
          </p:cNvSpPr>
          <p:nvPr/>
        </p:nvSpPr>
        <p:spPr>
          <a:xfrm>
            <a:off x="767344" y="3019001"/>
            <a:ext cx="2023558" cy="1146903"/>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algn="ctr"/>
            <a:r>
              <a:rPr lang="en-US" kern="0" dirty="0">
                <a:latin typeface="+mn-lt"/>
              </a:rPr>
              <a:t>Education</a:t>
            </a:r>
          </a:p>
        </p:txBody>
      </p:sp>
      <p:pic>
        <p:nvPicPr>
          <p:cNvPr id="33" name="Picture Placeholder 5">
            <a:extLst>
              <a:ext uri="{FF2B5EF4-FFF2-40B4-BE49-F238E27FC236}">
                <a16:creationId xmlns:a16="http://schemas.microsoft.com/office/drawing/2014/main" id="{85DEDDA0-409A-486F-ACFB-1D43BB359EA0}"/>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210092" y="1179704"/>
            <a:ext cx="2073599" cy="1777020"/>
          </a:xfrm>
          <a:prstGeom prst="rect">
            <a:avLst/>
          </a:prstGeom>
        </p:spPr>
      </p:pic>
      <p:sp>
        <p:nvSpPr>
          <p:cNvPr id="34" name="Text Placeholder 11">
            <a:extLst>
              <a:ext uri="{FF2B5EF4-FFF2-40B4-BE49-F238E27FC236}">
                <a16:creationId xmlns:a16="http://schemas.microsoft.com/office/drawing/2014/main" id="{2B511FC8-F628-4A2D-9F19-C3AF8FBD39EF}"/>
              </a:ext>
            </a:extLst>
          </p:cNvPr>
          <p:cNvSpPr txBox="1">
            <a:spLocks/>
          </p:cNvSpPr>
          <p:nvPr/>
        </p:nvSpPr>
        <p:spPr>
          <a:xfrm>
            <a:off x="4197716" y="3094193"/>
            <a:ext cx="2085975" cy="1146903"/>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algn="ctr"/>
            <a:r>
              <a:rPr lang="en-US" kern="0" dirty="0">
                <a:latin typeface="+mn-lt"/>
              </a:rPr>
              <a:t>Military</a:t>
            </a:r>
          </a:p>
        </p:txBody>
      </p:sp>
      <p:sp>
        <p:nvSpPr>
          <p:cNvPr id="36" name="Text Placeholder 11">
            <a:extLst>
              <a:ext uri="{FF2B5EF4-FFF2-40B4-BE49-F238E27FC236}">
                <a16:creationId xmlns:a16="http://schemas.microsoft.com/office/drawing/2014/main" id="{ECCF7657-A5C3-4E41-A2ED-8BDB1D02B3A8}"/>
              </a:ext>
            </a:extLst>
          </p:cNvPr>
          <p:cNvSpPr txBox="1">
            <a:spLocks/>
          </p:cNvSpPr>
          <p:nvPr/>
        </p:nvSpPr>
        <p:spPr>
          <a:xfrm>
            <a:off x="703209" y="5463389"/>
            <a:ext cx="2380546" cy="1146903"/>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algn="ctr"/>
            <a:r>
              <a:rPr lang="en-US" kern="0" dirty="0">
                <a:latin typeface="+mn-lt"/>
              </a:rPr>
              <a:t>Recreation, Amusement &amp; Tourism</a:t>
            </a:r>
          </a:p>
        </p:txBody>
      </p:sp>
      <p:pic>
        <p:nvPicPr>
          <p:cNvPr id="43" name="Picture 42">
            <a:extLst>
              <a:ext uri="{FF2B5EF4-FFF2-40B4-BE49-F238E27FC236}">
                <a16:creationId xmlns:a16="http://schemas.microsoft.com/office/drawing/2014/main" id="{07FDA13D-DD9E-4444-9751-281084E0F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333" y="3597169"/>
            <a:ext cx="2076605" cy="1797403"/>
          </a:xfrm>
          <a:prstGeom prst="rect">
            <a:avLst/>
          </a:prstGeom>
        </p:spPr>
      </p:pic>
      <p:pic>
        <p:nvPicPr>
          <p:cNvPr id="44" name="Picture 43">
            <a:extLst>
              <a:ext uri="{FF2B5EF4-FFF2-40B4-BE49-F238E27FC236}">
                <a16:creationId xmlns:a16="http://schemas.microsoft.com/office/drawing/2014/main" id="{715D2E86-457E-498A-8F26-AC84CD0CB8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4216" y="4011632"/>
            <a:ext cx="3018166" cy="1146903"/>
          </a:xfrm>
          <a:prstGeom prst="rect">
            <a:avLst/>
          </a:prstGeom>
        </p:spPr>
      </p:pic>
      <p:sp>
        <p:nvSpPr>
          <p:cNvPr id="45" name="Text Placeholder 11">
            <a:extLst>
              <a:ext uri="{FF2B5EF4-FFF2-40B4-BE49-F238E27FC236}">
                <a16:creationId xmlns:a16="http://schemas.microsoft.com/office/drawing/2014/main" id="{FA89D839-7AF2-4279-82FE-DF19276E9258}"/>
              </a:ext>
            </a:extLst>
          </p:cNvPr>
          <p:cNvSpPr txBox="1">
            <a:spLocks/>
          </p:cNvSpPr>
          <p:nvPr/>
        </p:nvSpPr>
        <p:spPr>
          <a:xfrm>
            <a:off x="7993153" y="5371949"/>
            <a:ext cx="2085975" cy="1146903"/>
          </a:xfrm>
          <a:prstGeom prst="rect">
            <a:avLst/>
          </a:prstGeom>
        </p:spPr>
        <p:txBody>
          <a:bodyPr/>
          <a:lstStyle>
            <a:lvl1pPr marL="0" marR="0" indent="0" algn="l" defTabSz="228600" eaLnBrk="1" latinLnBrk="0" hangingPunct="1">
              <a:lnSpc>
                <a:spcPct val="100000"/>
              </a:lnSpc>
              <a:spcBef>
                <a:spcPts val="1800"/>
              </a:spcBef>
              <a:spcAft>
                <a:spcPts val="0"/>
              </a:spcAft>
              <a:buClr>
                <a:schemeClr val="tx1"/>
              </a:buClr>
              <a:buSzTx/>
              <a:buFontTx/>
              <a:buNone/>
              <a:tabLst/>
              <a:defRPr sz="1800" b="1" i="0" u="none" strike="noStrike" cap="none" spc="-16" baseline="0">
                <a:ln>
                  <a:noFill/>
                </a:ln>
                <a:solidFill>
                  <a:schemeClr val="tx1"/>
                </a:solidFill>
                <a:uFillTx/>
                <a:latin typeface="Avenir Black" panose="02000503020000020003" pitchFamily="2" charset="0"/>
                <a:ea typeface="Avenir Black" panose="02000503020000020003" pitchFamily="2" charset="0"/>
                <a:cs typeface="Avenir Black" panose="02000503020000020003" pitchFamily="2" charset="0"/>
                <a:sym typeface="Market Sans"/>
              </a:defRPr>
            </a:lvl1pPr>
            <a:lvl2pPr marL="231775" marR="0" indent="-231775" algn="l" defTabSz="228600" eaLnBrk="1" latinLnBrk="0" hangingPunct="1">
              <a:lnSpc>
                <a:spcPct val="100000"/>
              </a:lnSpc>
              <a:spcBef>
                <a:spcPts val="900"/>
              </a:spcBef>
              <a:spcAft>
                <a:spcPts val="0"/>
              </a:spcAft>
              <a:buClr>
                <a:schemeClr val="tx1"/>
              </a:buClr>
              <a:buSzTx/>
              <a:buFont typeface="Arial" panose="020B0604020202020204" pitchFamily="34" charset="0"/>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2pPr>
            <a:lvl3pPr marL="457200" marR="0" indent="-225425"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3pPr>
            <a:lvl4pPr marL="6858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4pPr>
            <a:lvl5pPr marL="914400" marR="0" indent="-228600" algn="l" defTabSz="228600" eaLnBrk="1" latinLnBrk="0" hangingPunct="1">
              <a:lnSpc>
                <a:spcPct val="100000"/>
              </a:lnSpc>
              <a:spcBef>
                <a:spcPts val="900"/>
              </a:spcBef>
              <a:spcAft>
                <a:spcPts val="0"/>
              </a:spcAft>
              <a:buClr>
                <a:schemeClr val="tx1"/>
              </a:buClr>
              <a:buSzTx/>
              <a:buFont typeface=".AppleSystemUIFont"/>
              <a:buChar char="-"/>
              <a:tabLst/>
              <a:defRPr sz="1600" b="0" i="0" u="none" strike="noStrike" cap="none" spc="-16" baseline="0">
                <a:ln>
                  <a:noFill/>
                </a:ln>
                <a:solidFill>
                  <a:schemeClr val="tx1"/>
                </a:solidFill>
                <a:uFillTx/>
                <a:latin typeface="Avenir Roman" panose="02000503020000020003" pitchFamily="2" charset="0"/>
                <a:ea typeface="Avenir Roman" panose="02000503020000020003" pitchFamily="2" charset="0"/>
                <a:cs typeface="Avenir Roman" panose="02000503020000020003" pitchFamily="2" charset="0"/>
                <a:sym typeface="Market Sans"/>
              </a:defRPr>
            </a:lvl5pPr>
            <a:lvl6pPr marL="0" marR="0" indent="5715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6pPr>
            <a:lvl7pPr marL="0" marR="0" indent="6858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7pPr>
            <a:lvl8pPr marL="0" marR="0" indent="8001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8pPr>
            <a:lvl9pPr marL="0" marR="0" indent="914400" algn="l" defTabSz="228600" eaLnBrk="1" latinLnBrk="0" hangingPunct="1">
              <a:lnSpc>
                <a:spcPts val="1800"/>
              </a:lnSpc>
              <a:spcBef>
                <a:spcPts val="900"/>
              </a:spcBef>
              <a:spcAft>
                <a:spcPts val="0"/>
              </a:spcAft>
              <a:buClrTx/>
              <a:buSzTx/>
              <a:buFontTx/>
              <a:buNone/>
              <a:tabLst/>
              <a:defRPr sz="1600" b="1" i="0" u="none" strike="noStrike" cap="none" spc="-16" baseline="0">
                <a:ln>
                  <a:noFill/>
                </a:ln>
                <a:solidFill>
                  <a:srgbClr val="545459"/>
                </a:solidFill>
                <a:uFillTx/>
                <a:latin typeface="Market Sans"/>
                <a:ea typeface="Market Sans"/>
                <a:cs typeface="Market Sans"/>
                <a:sym typeface="Market Sans"/>
              </a:defRPr>
            </a:lvl9pPr>
          </a:lstStyle>
          <a:p>
            <a:pPr algn="ctr"/>
            <a:r>
              <a:rPr lang="en-US" kern="0" dirty="0">
                <a:latin typeface="+mn-lt"/>
              </a:rPr>
              <a:t>Third Party Operators</a:t>
            </a:r>
          </a:p>
        </p:txBody>
      </p:sp>
    </p:spTree>
    <p:extLst>
      <p:ext uri="{BB962C8B-B14F-4D97-AF65-F5344CB8AC3E}">
        <p14:creationId xmlns:p14="http://schemas.microsoft.com/office/powerpoint/2010/main" val="224237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7475-73ED-7C47-9014-C3F054567038}"/>
              </a:ext>
            </a:extLst>
          </p:cNvPr>
          <p:cNvSpPr>
            <a:spLocks noGrp="1"/>
          </p:cNvSpPr>
          <p:nvPr>
            <p:ph type="title"/>
          </p:nvPr>
        </p:nvSpPr>
        <p:spPr/>
        <p:txBody>
          <a:bodyPr/>
          <a:lstStyle/>
          <a:p>
            <a:r>
              <a:rPr lang="en-US" dirty="0">
                <a:latin typeface="+mn-lt"/>
              </a:rPr>
              <a:t>Barfresh’s Differentiated Single Serve Product &amp; Process</a:t>
            </a:r>
          </a:p>
        </p:txBody>
      </p:sp>
      <p:sp>
        <p:nvSpPr>
          <p:cNvPr id="4" name="Rectangle 3">
            <a:extLst>
              <a:ext uri="{FF2B5EF4-FFF2-40B4-BE49-F238E27FC236}">
                <a16:creationId xmlns:a16="http://schemas.microsoft.com/office/drawing/2014/main" id="{4FCF0253-C7E1-C44D-9B51-F3F194827235}"/>
              </a:ext>
            </a:extLst>
          </p:cNvPr>
          <p:cNvSpPr/>
          <p:nvPr/>
        </p:nvSpPr>
        <p:spPr>
          <a:xfrm>
            <a:off x="0" y="1182428"/>
            <a:ext cx="6124074" cy="493295"/>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ea typeface="Market Sans Light"/>
                <a:cs typeface="Market Sans Light"/>
                <a:sym typeface="Market Sans Light"/>
              </a:rPr>
              <a:t>Operational Simplicity</a:t>
            </a:r>
          </a:p>
        </p:txBody>
      </p:sp>
      <p:sp>
        <p:nvSpPr>
          <p:cNvPr id="5" name="Rectangle 4">
            <a:extLst>
              <a:ext uri="{FF2B5EF4-FFF2-40B4-BE49-F238E27FC236}">
                <a16:creationId xmlns:a16="http://schemas.microsoft.com/office/drawing/2014/main" id="{A5DAD889-1C56-C647-BCBE-9695CCF2521B}"/>
              </a:ext>
            </a:extLst>
          </p:cNvPr>
          <p:cNvSpPr/>
          <p:nvPr/>
        </p:nvSpPr>
        <p:spPr>
          <a:xfrm>
            <a:off x="6087979" y="1182428"/>
            <a:ext cx="6124074" cy="493295"/>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algn="ctr" defTabSz="825500" hangingPunct="0"/>
            <a:r>
              <a:rPr lang="en-US" dirty="0">
                <a:solidFill>
                  <a:schemeClr val="bg1"/>
                </a:solidFill>
                <a:ea typeface="Market Sans Light"/>
                <a:cs typeface="Market Sans Light"/>
                <a:sym typeface="Market Sans Light"/>
              </a:rPr>
              <a:t>Ingredients</a:t>
            </a:r>
          </a:p>
        </p:txBody>
      </p:sp>
      <p:graphicFrame>
        <p:nvGraphicFramePr>
          <p:cNvPr id="16" name="Table 15">
            <a:extLst>
              <a:ext uri="{FF2B5EF4-FFF2-40B4-BE49-F238E27FC236}">
                <a16:creationId xmlns:a16="http://schemas.microsoft.com/office/drawing/2014/main" id="{F2D4F05D-7FAB-5147-973F-E33E37109EAA}"/>
              </a:ext>
            </a:extLst>
          </p:cNvPr>
          <p:cNvGraphicFramePr>
            <a:graphicFrameLocks noGrp="1"/>
          </p:cNvGraphicFramePr>
          <p:nvPr>
            <p:extLst>
              <p:ext uri="{D42A27DB-BD31-4B8C-83A1-F6EECF244321}">
                <p14:modId xmlns:p14="http://schemas.microsoft.com/office/powerpoint/2010/main" val="3658005466"/>
              </p:ext>
            </p:extLst>
          </p:nvPr>
        </p:nvGraphicFramePr>
        <p:xfrm>
          <a:off x="359609" y="2014326"/>
          <a:ext cx="5511802" cy="1856359"/>
        </p:xfrm>
        <a:graphic>
          <a:graphicData uri="http://schemas.openxmlformats.org/drawingml/2006/table">
            <a:tbl>
              <a:tblPr firstRow="1" bandRow="1">
                <a:tableStyleId>{5C22544A-7EE6-4342-B048-85BDC9FD1C3A}</a:tableStyleId>
              </a:tblPr>
              <a:tblGrid>
                <a:gridCol w="2755901">
                  <a:extLst>
                    <a:ext uri="{9D8B030D-6E8A-4147-A177-3AD203B41FA5}">
                      <a16:colId xmlns:a16="http://schemas.microsoft.com/office/drawing/2014/main" val="4219469238"/>
                    </a:ext>
                  </a:extLst>
                </a:gridCol>
                <a:gridCol w="2755901">
                  <a:extLst>
                    <a:ext uri="{9D8B030D-6E8A-4147-A177-3AD203B41FA5}">
                      <a16:colId xmlns:a16="http://schemas.microsoft.com/office/drawing/2014/main" val="57473823"/>
                    </a:ext>
                  </a:extLst>
                </a:gridCol>
              </a:tblGrid>
              <a:tr h="1764207">
                <a:tc>
                  <a:txBody>
                    <a:bodyPr/>
                    <a:lstStyle/>
                    <a:p>
                      <a:pPr marL="238125" lvl="1" indent="-238125"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Perfect consistency</a:t>
                      </a:r>
                      <a:br>
                        <a:rPr lang="en-US" sz="1800" b="0" i="0" dirty="0">
                          <a:solidFill>
                            <a:schemeClr val="tx1"/>
                          </a:solidFill>
                          <a:latin typeface="+mn-lt"/>
                          <a:cs typeface="Arial" pitchFamily="34" charset="0"/>
                        </a:rPr>
                      </a:br>
                      <a:r>
                        <a:rPr lang="en-US" sz="1800" b="0" i="0" dirty="0">
                          <a:solidFill>
                            <a:schemeClr val="tx1"/>
                          </a:solidFill>
                          <a:latin typeface="+mn-lt"/>
                          <a:cs typeface="Arial" pitchFamily="34" charset="0"/>
                        </a:rPr>
                        <a:t>every time</a:t>
                      </a:r>
                    </a:p>
                    <a:p>
                      <a:pPr marL="228600" lvl="1" indent="-228600"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Makes a smoothie in</a:t>
                      </a:r>
                      <a:br>
                        <a:rPr lang="en-US" sz="1800" b="0" i="0" dirty="0">
                          <a:solidFill>
                            <a:schemeClr val="tx1"/>
                          </a:solidFill>
                          <a:latin typeface="+mn-lt"/>
                          <a:cs typeface="Arial" pitchFamily="34" charset="0"/>
                        </a:rPr>
                      </a:br>
                      <a:r>
                        <a:rPr lang="en-US" sz="1800" b="0" i="0" dirty="0">
                          <a:solidFill>
                            <a:schemeClr val="tx1"/>
                          </a:solidFill>
                          <a:latin typeface="+mn-lt"/>
                          <a:cs typeface="Arial" pitchFamily="34" charset="0"/>
                        </a:rPr>
                        <a:t>approx. 1 minute</a:t>
                      </a:r>
                    </a:p>
                    <a:p>
                      <a:pPr marL="228600" lvl="1" indent="-228600"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Only equipment needed: Blender</a:t>
                      </a:r>
                    </a:p>
                    <a:p>
                      <a:pPr algn="l">
                        <a:buClr>
                          <a:schemeClr val="accent6"/>
                        </a:buClr>
                      </a:pPr>
                      <a:endParaRPr lang="en-US" sz="1050" b="0" i="0" dirty="0">
                        <a:solidFill>
                          <a:schemeClr val="tx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28600" lvl="1" indent="-228600"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No waste, no spoilage</a:t>
                      </a:r>
                    </a:p>
                    <a:p>
                      <a:pPr marL="228600" lvl="1" indent="-228600"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Reduces labor</a:t>
                      </a:r>
                    </a:p>
                    <a:p>
                      <a:pPr marL="228600" lvl="1" indent="-228600"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No complicated installation</a:t>
                      </a:r>
                    </a:p>
                    <a:p>
                      <a:pPr marL="228600" lvl="1" indent="-228600" algn="l">
                        <a:lnSpc>
                          <a:spcPct val="90000"/>
                        </a:lnSpc>
                        <a:spcBef>
                          <a:spcPts val="600"/>
                        </a:spcBef>
                        <a:buClr>
                          <a:schemeClr val="accent6"/>
                        </a:buClr>
                        <a:buFont typeface="Arial" panose="020B0604020202020204" pitchFamily="34" charset="0"/>
                        <a:buChar char="•"/>
                      </a:pPr>
                      <a:r>
                        <a:rPr lang="en-US" sz="1800" b="0" i="0" dirty="0">
                          <a:solidFill>
                            <a:schemeClr val="tx1"/>
                          </a:solidFill>
                          <a:latin typeface="+mn-lt"/>
                          <a:cs typeface="Arial" pitchFamily="34" charset="0"/>
                        </a:rPr>
                        <a:t>Portion controlled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0050321"/>
                  </a:ext>
                </a:extLst>
              </a:tr>
            </a:tbl>
          </a:graphicData>
        </a:graphic>
      </p:graphicFrame>
      <p:graphicFrame>
        <p:nvGraphicFramePr>
          <p:cNvPr id="17" name="Table 16">
            <a:extLst>
              <a:ext uri="{FF2B5EF4-FFF2-40B4-BE49-F238E27FC236}">
                <a16:creationId xmlns:a16="http://schemas.microsoft.com/office/drawing/2014/main" id="{363D3A9F-EC7E-AA4E-A701-C8EDF6E0EE6D}"/>
              </a:ext>
            </a:extLst>
          </p:cNvPr>
          <p:cNvGraphicFramePr>
            <a:graphicFrameLocks noGrp="1"/>
          </p:cNvGraphicFramePr>
          <p:nvPr>
            <p:extLst>
              <p:ext uri="{D42A27DB-BD31-4B8C-83A1-F6EECF244321}">
                <p14:modId xmlns:p14="http://schemas.microsoft.com/office/powerpoint/2010/main" val="3586577191"/>
              </p:ext>
            </p:extLst>
          </p:nvPr>
        </p:nvGraphicFramePr>
        <p:xfrm>
          <a:off x="6531809" y="2014327"/>
          <a:ext cx="5511802" cy="1362583"/>
        </p:xfrm>
        <a:graphic>
          <a:graphicData uri="http://schemas.openxmlformats.org/drawingml/2006/table">
            <a:tbl>
              <a:tblPr firstRow="1" bandRow="1">
                <a:tableStyleId>{5C22544A-7EE6-4342-B048-85BDC9FD1C3A}</a:tableStyleId>
              </a:tblPr>
              <a:tblGrid>
                <a:gridCol w="2755901">
                  <a:extLst>
                    <a:ext uri="{9D8B030D-6E8A-4147-A177-3AD203B41FA5}">
                      <a16:colId xmlns:a16="http://schemas.microsoft.com/office/drawing/2014/main" val="4219469238"/>
                    </a:ext>
                  </a:extLst>
                </a:gridCol>
                <a:gridCol w="2755901">
                  <a:extLst>
                    <a:ext uri="{9D8B030D-6E8A-4147-A177-3AD203B41FA5}">
                      <a16:colId xmlns:a16="http://schemas.microsoft.com/office/drawing/2014/main" val="57473823"/>
                    </a:ext>
                  </a:extLst>
                </a:gridCol>
              </a:tblGrid>
              <a:tr h="1081682">
                <a:tc>
                  <a:txBody>
                    <a:bodyPr/>
                    <a:lstStyle/>
                    <a:p>
                      <a:pPr marL="238125" lvl="1" indent="-238125" algn="l">
                        <a:lnSpc>
                          <a:spcPct val="90000"/>
                        </a:lnSpc>
                        <a:spcBef>
                          <a:spcPts val="600"/>
                        </a:spcBef>
                        <a:buClr>
                          <a:schemeClr val="accent5"/>
                        </a:buClr>
                        <a:buFont typeface="Arial" panose="020B0604020202020204" pitchFamily="34" charset="0"/>
                        <a:buChar char="•"/>
                      </a:pPr>
                      <a:r>
                        <a:rPr lang="en-US" sz="1800" b="0" i="0" dirty="0">
                          <a:solidFill>
                            <a:schemeClr val="tx1"/>
                          </a:solidFill>
                          <a:latin typeface="+mn-lt"/>
                          <a:cs typeface="Arial" pitchFamily="34" charset="0"/>
                        </a:rPr>
                        <a:t>No artificial colors or flavors</a:t>
                      </a:r>
                    </a:p>
                    <a:p>
                      <a:pPr marL="238125" lvl="1" indent="-238125" algn="l">
                        <a:lnSpc>
                          <a:spcPct val="90000"/>
                        </a:lnSpc>
                        <a:spcBef>
                          <a:spcPts val="600"/>
                        </a:spcBef>
                        <a:buClr>
                          <a:schemeClr val="accent5"/>
                        </a:buClr>
                        <a:buFont typeface="Arial" panose="020B0604020202020204" pitchFamily="34" charset="0"/>
                        <a:buChar char="•"/>
                      </a:pPr>
                      <a:r>
                        <a:rPr lang="en-US" sz="1800" b="0" i="0" dirty="0">
                          <a:solidFill>
                            <a:schemeClr val="tx1"/>
                          </a:solidFill>
                          <a:latin typeface="+mn-lt"/>
                          <a:cs typeface="Arial" pitchFamily="34" charset="0"/>
                        </a:rPr>
                        <a:t>Premium taste</a:t>
                      </a:r>
                    </a:p>
                    <a:p>
                      <a:pPr marL="238125" lvl="1" indent="-238125" algn="l">
                        <a:lnSpc>
                          <a:spcPct val="90000"/>
                        </a:lnSpc>
                        <a:spcBef>
                          <a:spcPts val="600"/>
                        </a:spcBef>
                        <a:buClr>
                          <a:schemeClr val="accent5"/>
                        </a:buClr>
                        <a:buFont typeface="Arial" panose="020B0604020202020204" pitchFamily="34" charset="0"/>
                        <a:buChar char="•"/>
                      </a:pPr>
                      <a:r>
                        <a:rPr lang="en-US" sz="1800" b="0" i="0" dirty="0">
                          <a:solidFill>
                            <a:schemeClr val="tx1"/>
                          </a:solidFill>
                          <a:latin typeface="+mn-lt"/>
                          <a:cs typeface="Arial" pitchFamily="34" charset="0"/>
                        </a:rPr>
                        <a:t>Clean labeling</a:t>
                      </a:r>
                    </a:p>
                    <a:p>
                      <a:pPr algn="l">
                        <a:buClr>
                          <a:schemeClr val="accent5"/>
                        </a:buClr>
                      </a:pPr>
                      <a:endParaRPr lang="en-US" sz="1050" b="0" i="0" dirty="0">
                        <a:solidFill>
                          <a:schemeClr val="tx1"/>
                        </a:solidFill>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228600" lvl="1" indent="-228600" algn="l">
                        <a:lnSpc>
                          <a:spcPct val="90000"/>
                        </a:lnSpc>
                        <a:spcBef>
                          <a:spcPts val="600"/>
                        </a:spcBef>
                        <a:buClr>
                          <a:schemeClr val="accent5"/>
                        </a:buClr>
                        <a:buFont typeface="Arial" panose="020B0604020202020204" pitchFamily="34" charset="0"/>
                        <a:buChar char="•"/>
                      </a:pPr>
                      <a:r>
                        <a:rPr lang="en-US" sz="1800" b="0" i="0" dirty="0">
                          <a:solidFill>
                            <a:schemeClr val="tx1"/>
                          </a:solidFill>
                          <a:latin typeface="+mn-lt"/>
                          <a:cs typeface="Arial" pitchFamily="34" charset="0"/>
                        </a:rPr>
                        <a:t>Real fruit</a:t>
                      </a:r>
                    </a:p>
                    <a:p>
                      <a:pPr marL="228600" lvl="1" indent="-228600" algn="l">
                        <a:lnSpc>
                          <a:spcPct val="90000"/>
                        </a:lnSpc>
                        <a:spcBef>
                          <a:spcPts val="600"/>
                        </a:spcBef>
                        <a:buClr>
                          <a:schemeClr val="accent5"/>
                        </a:buClr>
                        <a:buFont typeface="Arial" panose="020B0604020202020204" pitchFamily="34" charset="0"/>
                        <a:buChar char="•"/>
                      </a:pPr>
                      <a:r>
                        <a:rPr lang="en-US" sz="1800" b="0" i="0" dirty="0">
                          <a:solidFill>
                            <a:schemeClr val="tx1"/>
                          </a:solidFill>
                          <a:latin typeface="+mn-lt"/>
                          <a:cs typeface="Arial" pitchFamily="34" charset="0"/>
                        </a:rPr>
                        <a:t>Gluten free</a:t>
                      </a:r>
                    </a:p>
                    <a:p>
                      <a:pPr marL="228600" lvl="1" indent="-228600" algn="l">
                        <a:lnSpc>
                          <a:spcPct val="90000"/>
                        </a:lnSpc>
                        <a:spcBef>
                          <a:spcPts val="600"/>
                        </a:spcBef>
                        <a:buClr>
                          <a:schemeClr val="accent5"/>
                        </a:buClr>
                        <a:buFont typeface="Arial" panose="020B0604020202020204" pitchFamily="34" charset="0"/>
                        <a:buChar char="•"/>
                      </a:pPr>
                      <a:r>
                        <a:rPr lang="en-US" sz="1800" b="0" i="0" dirty="0">
                          <a:solidFill>
                            <a:schemeClr val="tx1"/>
                          </a:solidFill>
                          <a:latin typeface="+mn-lt"/>
                          <a:cs typeface="Arial" pitchFamily="34" charset="0"/>
                        </a:rPr>
                        <a:t>Kosher certified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20050321"/>
                  </a:ext>
                </a:extLst>
              </a:tr>
            </a:tbl>
          </a:graphicData>
        </a:graphic>
      </p:graphicFrame>
      <p:cxnSp>
        <p:nvCxnSpPr>
          <p:cNvPr id="19" name="Straight Connector 18">
            <a:extLst>
              <a:ext uri="{FF2B5EF4-FFF2-40B4-BE49-F238E27FC236}">
                <a16:creationId xmlns:a16="http://schemas.microsoft.com/office/drawing/2014/main" id="{B1413BF3-E721-3C44-859F-AF7C1D80DCF4}"/>
              </a:ext>
            </a:extLst>
          </p:cNvPr>
          <p:cNvCxnSpPr/>
          <p:nvPr/>
        </p:nvCxnSpPr>
        <p:spPr>
          <a:xfrm>
            <a:off x="6100010" y="1820100"/>
            <a:ext cx="0" cy="1479885"/>
          </a:xfrm>
          <a:prstGeom prst="line">
            <a:avLst/>
          </a:prstGeom>
          <a:noFill/>
          <a:ln w="635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7" name="Rectangle 6">
            <a:extLst>
              <a:ext uri="{FF2B5EF4-FFF2-40B4-BE49-F238E27FC236}">
                <a16:creationId xmlns:a16="http://schemas.microsoft.com/office/drawing/2014/main" id="{85CAE1E6-EF93-EC40-8E41-C1B14B748632}"/>
              </a:ext>
            </a:extLst>
          </p:cNvPr>
          <p:cNvSpPr/>
          <p:nvPr/>
        </p:nvSpPr>
        <p:spPr>
          <a:xfrm>
            <a:off x="3062037" y="3596639"/>
            <a:ext cx="7590723" cy="93899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0" name="Freeform 29">
            <a:extLst>
              <a:ext uri="{FF2B5EF4-FFF2-40B4-BE49-F238E27FC236}">
                <a16:creationId xmlns:a16="http://schemas.microsoft.com/office/drawing/2014/main" id="{269523E1-FF79-934D-AF47-4DF964739FC7}"/>
              </a:ext>
            </a:extLst>
          </p:cNvPr>
          <p:cNvSpPr/>
          <p:nvPr/>
        </p:nvSpPr>
        <p:spPr>
          <a:xfrm>
            <a:off x="-20053" y="3839133"/>
            <a:ext cx="12212053" cy="2237061"/>
          </a:xfrm>
          <a:custGeom>
            <a:avLst/>
            <a:gdLst>
              <a:gd name="connsiteX0" fmla="*/ 0 w 12192000"/>
              <a:gd name="connsiteY0" fmla="*/ 0 h 3051772"/>
              <a:gd name="connsiteX1" fmla="*/ 12075077 w 12192000"/>
              <a:gd name="connsiteY1" fmla="*/ 784880 h 3051772"/>
              <a:gd name="connsiteX2" fmla="*/ 12192000 w 12192000"/>
              <a:gd name="connsiteY2" fmla="*/ 784880 h 3051772"/>
              <a:gd name="connsiteX3" fmla="*/ 12192000 w 12192000"/>
              <a:gd name="connsiteY3" fmla="*/ 792480 h 3051772"/>
              <a:gd name="connsiteX4" fmla="*/ 12192000 w 12192000"/>
              <a:gd name="connsiteY4" fmla="*/ 3051772 h 3051772"/>
              <a:gd name="connsiteX5" fmla="*/ 0 w 12192000"/>
              <a:gd name="connsiteY5" fmla="*/ 3051772 h 3051772"/>
              <a:gd name="connsiteX6" fmla="*/ 0 w 12192000"/>
              <a:gd name="connsiteY6" fmla="*/ 792480 h 3051772"/>
              <a:gd name="connsiteX7" fmla="*/ 0 w 12192000"/>
              <a:gd name="connsiteY7" fmla="*/ 784880 h 305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051772">
                <a:moveTo>
                  <a:pt x="0" y="0"/>
                </a:moveTo>
                <a:lnTo>
                  <a:pt x="12075077" y="784880"/>
                </a:lnTo>
                <a:lnTo>
                  <a:pt x="12192000" y="784880"/>
                </a:lnTo>
                <a:lnTo>
                  <a:pt x="12192000" y="792480"/>
                </a:lnTo>
                <a:lnTo>
                  <a:pt x="12192000" y="3051772"/>
                </a:lnTo>
                <a:lnTo>
                  <a:pt x="0" y="3051772"/>
                </a:lnTo>
                <a:lnTo>
                  <a:pt x="0" y="792480"/>
                </a:lnTo>
                <a:lnTo>
                  <a:pt x="0" y="784880"/>
                </a:lnTo>
                <a:close/>
              </a:path>
            </a:pathLst>
          </a:custGeom>
          <a:solidFill>
            <a:srgbClr val="89BF5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8" name="Slide Number Placeholder 7"/>
          <p:cNvSpPr>
            <a:spLocks noGrp="1"/>
          </p:cNvSpPr>
          <p:nvPr>
            <p:ph type="sldNum" sz="quarter" idx="11"/>
          </p:nvPr>
        </p:nvSpPr>
        <p:spPr/>
        <p:txBody>
          <a:bodyPr/>
          <a:lstStyle/>
          <a:p>
            <a:fld id="{EBE024D5-1297-4749-9977-88FDD6D7A05B}" type="slidenum">
              <a:rPr lang="en-US" sz="1200" smtClean="0"/>
              <a:pPr/>
              <a:t>8</a:t>
            </a:fld>
            <a:endParaRPr lang="en-US" sz="1200" dirty="0"/>
          </a:p>
        </p:txBody>
      </p:sp>
      <p:pic>
        <p:nvPicPr>
          <p:cNvPr id="21" name="Picture 20">
            <a:extLst>
              <a:ext uri="{FF2B5EF4-FFF2-40B4-BE49-F238E27FC236}">
                <a16:creationId xmlns:a16="http://schemas.microsoft.com/office/drawing/2014/main" id="{B0315FEF-8F66-42E4-9E45-9B72A9A570B5}"/>
              </a:ext>
            </a:extLst>
          </p:cNvPr>
          <p:cNvPicPr>
            <a:picLocks noChangeAspect="1"/>
          </p:cNvPicPr>
          <p:nvPr/>
        </p:nvPicPr>
        <p:blipFill>
          <a:blip r:embed="rId2"/>
          <a:stretch>
            <a:fillRect/>
          </a:stretch>
        </p:blipFill>
        <p:spPr>
          <a:xfrm>
            <a:off x="-1" y="3845817"/>
            <a:ext cx="12212053" cy="990600"/>
          </a:xfrm>
          <a:prstGeom prst="rect">
            <a:avLst/>
          </a:prstGeom>
        </p:spPr>
      </p:pic>
      <p:pic>
        <p:nvPicPr>
          <p:cNvPr id="36" name="Picture 35">
            <a:extLst>
              <a:ext uri="{FF2B5EF4-FFF2-40B4-BE49-F238E27FC236}">
                <a16:creationId xmlns:a16="http://schemas.microsoft.com/office/drawing/2014/main" id="{3BA9F65A-AEBC-4447-A6B8-A7A2F3CE94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0100" y="3602327"/>
            <a:ext cx="7024354" cy="2295457"/>
          </a:xfrm>
          <a:prstGeom prst="rect">
            <a:avLst/>
          </a:prstGeom>
        </p:spPr>
      </p:pic>
      <p:sp>
        <p:nvSpPr>
          <p:cNvPr id="6" name="TextBox 5">
            <a:extLst>
              <a:ext uri="{FF2B5EF4-FFF2-40B4-BE49-F238E27FC236}">
                <a16:creationId xmlns:a16="http://schemas.microsoft.com/office/drawing/2014/main" id="{134FAE2A-7A22-2F47-8B77-941837B974C5}"/>
              </a:ext>
            </a:extLst>
          </p:cNvPr>
          <p:cNvSpPr txBox="1"/>
          <p:nvPr/>
        </p:nvSpPr>
        <p:spPr>
          <a:xfrm>
            <a:off x="1574144" y="5452998"/>
            <a:ext cx="488223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457200" hangingPunct="0"/>
            <a:r>
              <a:rPr lang="en-US" sz="2400" b="1" dirty="0">
                <a:solidFill>
                  <a:schemeClr val="bg1"/>
                </a:solidFill>
              </a:rPr>
              <a:t>In Less Than a Minute!</a:t>
            </a:r>
            <a:endParaRPr kumimoji="0" lang="en-US" sz="2400" b="1" u="none" strike="noStrike" cap="none" normalizeH="0" baseline="0" dirty="0">
              <a:ln>
                <a:noFill/>
              </a:ln>
              <a:solidFill>
                <a:schemeClr val="bg1"/>
              </a:solidFill>
              <a:effectLst/>
              <a:uFillTx/>
              <a:ea typeface="Market Sans"/>
              <a:cs typeface="Market Sans"/>
              <a:sym typeface="Market Sans"/>
            </a:endParaRPr>
          </a:p>
        </p:txBody>
      </p:sp>
      <p:pic>
        <p:nvPicPr>
          <p:cNvPr id="26" name="Picture 25">
            <a:extLst>
              <a:ext uri="{FF2B5EF4-FFF2-40B4-BE49-F238E27FC236}">
                <a16:creationId xmlns:a16="http://schemas.microsoft.com/office/drawing/2014/main" id="{7EB9CD35-1FD8-4BAF-A55A-AECFBF7F09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1200" y="2942505"/>
            <a:ext cx="2590800" cy="3210065"/>
          </a:xfrm>
          <a:prstGeom prst="rect">
            <a:avLst/>
          </a:prstGeom>
        </p:spPr>
      </p:pic>
      <p:sp>
        <p:nvSpPr>
          <p:cNvPr id="27" name="Footer Placeholder 2">
            <a:extLst>
              <a:ext uri="{FF2B5EF4-FFF2-40B4-BE49-F238E27FC236}">
                <a16:creationId xmlns:a16="http://schemas.microsoft.com/office/drawing/2014/main" id="{AFA6DC7B-7348-4608-B425-E3ADA3A9EE96}"/>
              </a:ext>
            </a:extLst>
          </p:cNvPr>
          <p:cNvSpPr>
            <a:spLocks noGrp="1"/>
          </p:cNvSpPr>
          <p:nvPr>
            <p:ph type="ftr" sz="quarter" idx="10"/>
          </p:nvPr>
        </p:nvSpPr>
        <p:spPr>
          <a:xfrm>
            <a:off x="800100" y="6427412"/>
            <a:ext cx="5410200" cy="182880"/>
          </a:xfrm>
        </p:spPr>
        <p:txBody>
          <a:bodyPr/>
          <a:lstStyle/>
          <a:p>
            <a:r>
              <a:rPr lang="en-US" sz="1200" dirty="0"/>
              <a:t>© 2024 Barfresh Food Group Inc. All rights reserved.</a:t>
            </a:r>
          </a:p>
        </p:txBody>
      </p:sp>
    </p:spTree>
    <p:extLst>
      <p:ext uri="{BB962C8B-B14F-4D97-AF65-F5344CB8AC3E}">
        <p14:creationId xmlns:p14="http://schemas.microsoft.com/office/powerpoint/2010/main" val="37997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7667C5-8C40-C648-AE9F-D7C9015C7A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97650" y="2328459"/>
            <a:ext cx="2310329" cy="1732747"/>
          </a:xfrm>
          <a:prstGeom prst="rect">
            <a:avLst/>
          </a:prstGeom>
        </p:spPr>
      </p:pic>
      <p:sp>
        <p:nvSpPr>
          <p:cNvPr id="4" name="Title 3">
            <a:extLst>
              <a:ext uri="{FF2B5EF4-FFF2-40B4-BE49-F238E27FC236}">
                <a16:creationId xmlns:a16="http://schemas.microsoft.com/office/drawing/2014/main" id="{90D52D0B-72AB-0E4E-A9E4-EBA0B5890DBB}"/>
              </a:ext>
            </a:extLst>
          </p:cNvPr>
          <p:cNvSpPr>
            <a:spLocks noGrp="1"/>
          </p:cNvSpPr>
          <p:nvPr>
            <p:ph type="title"/>
          </p:nvPr>
        </p:nvSpPr>
        <p:spPr/>
        <p:txBody>
          <a:bodyPr/>
          <a:lstStyle/>
          <a:p>
            <a:r>
              <a:rPr lang="en-US" dirty="0">
                <a:latin typeface="+mn-lt"/>
              </a:rPr>
              <a:t>Barfresh’s “Easy Pour” Bulk Format Solution</a:t>
            </a:r>
          </a:p>
        </p:txBody>
      </p:sp>
      <p:sp>
        <p:nvSpPr>
          <p:cNvPr id="2" name="Rectangle 1">
            <a:extLst>
              <a:ext uri="{FF2B5EF4-FFF2-40B4-BE49-F238E27FC236}">
                <a16:creationId xmlns:a16="http://schemas.microsoft.com/office/drawing/2014/main" id="{A6B476FF-0C52-F145-BF19-59F89BFFB9E9}"/>
              </a:ext>
            </a:extLst>
          </p:cNvPr>
          <p:cNvSpPr/>
          <p:nvPr/>
        </p:nvSpPr>
        <p:spPr>
          <a:xfrm>
            <a:off x="0" y="1085643"/>
            <a:ext cx="12192000" cy="464558"/>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algn="ctr" defTabSz="825500" hangingPunct="0"/>
            <a:r>
              <a:rPr lang="en-US" dirty="0">
                <a:solidFill>
                  <a:schemeClr val="bg1"/>
                </a:solidFill>
              </a:rPr>
              <a:t>Response to customers requiring rapid speed of service  </a:t>
            </a:r>
          </a:p>
        </p:txBody>
      </p:sp>
      <p:sp>
        <p:nvSpPr>
          <p:cNvPr id="40" name="TextBox 39">
            <a:extLst>
              <a:ext uri="{FF2B5EF4-FFF2-40B4-BE49-F238E27FC236}">
                <a16:creationId xmlns:a16="http://schemas.microsoft.com/office/drawing/2014/main" id="{D28C0401-C391-6646-AE2A-D23B5AC7CDC9}"/>
              </a:ext>
            </a:extLst>
          </p:cNvPr>
          <p:cNvSpPr txBox="1"/>
          <p:nvPr/>
        </p:nvSpPr>
        <p:spPr>
          <a:xfrm>
            <a:off x="316047" y="3061689"/>
            <a:ext cx="1088422" cy="393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a:defRPr lang="en-US"/>
            </a:defPPr>
            <a:lvl1pPr marR="0" indent="0" defTabSz="457200" fontAlgn="auto" hangingPunct="0">
              <a:lnSpc>
                <a:spcPct val="80000"/>
              </a:lnSpc>
              <a:spcAft>
                <a:spcPts val="0"/>
              </a:spcAft>
              <a:buClrTx/>
              <a:buSzTx/>
              <a:buFontTx/>
              <a:buNone/>
              <a:tabLst/>
              <a:defRPr kumimoji="0" u="none" strike="noStrike" cap="none" spc="0" normalizeH="0" baseline="0">
                <a:ln>
                  <a:noFill/>
                </a:ln>
                <a:solidFill>
                  <a:schemeClr val="bg1"/>
                </a:solidFill>
                <a:effectLst/>
                <a:uFillTx/>
                <a:latin typeface="Avenir Roman" panose="02000503020000020003" pitchFamily="2" charset="0"/>
                <a:ea typeface="Market Sans"/>
                <a:cs typeface="Market Sans"/>
              </a:defRPr>
            </a:lvl1pPr>
          </a:lstStyle>
          <a:p>
            <a:r>
              <a:rPr lang="en-US" sz="1600" dirty="0">
                <a:solidFill>
                  <a:schemeClr val="tx1"/>
                </a:solidFill>
                <a:sym typeface="Market Sans"/>
              </a:rPr>
              <a:t>1 gallon of</a:t>
            </a:r>
            <a:br>
              <a:rPr lang="en-US" sz="1600" dirty="0">
                <a:solidFill>
                  <a:schemeClr val="tx1"/>
                </a:solidFill>
                <a:sym typeface="Market Sans"/>
              </a:rPr>
            </a:br>
            <a:r>
              <a:rPr lang="en-US" sz="1600" dirty="0">
                <a:solidFill>
                  <a:schemeClr val="tx1"/>
                </a:solidFill>
                <a:sym typeface="Market Sans"/>
              </a:rPr>
              <a:t>concentrate</a:t>
            </a:r>
          </a:p>
        </p:txBody>
      </p:sp>
      <p:sp>
        <p:nvSpPr>
          <p:cNvPr id="41" name="TextBox 40">
            <a:extLst>
              <a:ext uri="{FF2B5EF4-FFF2-40B4-BE49-F238E27FC236}">
                <a16:creationId xmlns:a16="http://schemas.microsoft.com/office/drawing/2014/main" id="{BA225E8E-60A2-F742-B934-35E119B2ADC9}"/>
              </a:ext>
            </a:extLst>
          </p:cNvPr>
          <p:cNvSpPr txBox="1"/>
          <p:nvPr/>
        </p:nvSpPr>
        <p:spPr>
          <a:xfrm>
            <a:off x="2400786" y="2734462"/>
            <a:ext cx="119380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5000" b="1" u="none" strike="noStrike" cap="none" spc="0" normalizeH="0" baseline="0" dirty="0">
                <a:ln>
                  <a:noFill/>
                </a:ln>
                <a:solidFill>
                  <a:schemeClr val="tx1">
                    <a:lumMod val="20000"/>
                    <a:lumOff val="80000"/>
                  </a:schemeClr>
                </a:solidFill>
                <a:effectLst/>
                <a:uFillTx/>
                <a:latin typeface="Avenir Black" panose="02000503020000020003" pitchFamily="2" charset="0"/>
                <a:ea typeface="Market Sans"/>
                <a:cs typeface="Market Sans"/>
                <a:sym typeface="Market Sans"/>
              </a:rPr>
              <a:t>+</a:t>
            </a:r>
          </a:p>
        </p:txBody>
      </p:sp>
      <p:sp>
        <p:nvSpPr>
          <p:cNvPr id="46" name="TextBox 45">
            <a:extLst>
              <a:ext uri="{FF2B5EF4-FFF2-40B4-BE49-F238E27FC236}">
                <a16:creationId xmlns:a16="http://schemas.microsoft.com/office/drawing/2014/main" id="{C981A66D-DBF4-3C4A-9FF4-B8C6D9B9FDDC}"/>
              </a:ext>
            </a:extLst>
          </p:cNvPr>
          <p:cNvSpPr txBox="1"/>
          <p:nvPr/>
        </p:nvSpPr>
        <p:spPr>
          <a:xfrm>
            <a:off x="7579483" y="2746575"/>
            <a:ext cx="119380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5000" b="1" u="none" strike="noStrike" cap="none" spc="0" normalizeH="0" baseline="0" dirty="0">
                <a:ln>
                  <a:noFill/>
                </a:ln>
                <a:solidFill>
                  <a:schemeClr val="tx1">
                    <a:lumMod val="20000"/>
                    <a:lumOff val="80000"/>
                  </a:schemeClr>
                </a:solidFill>
                <a:effectLst/>
                <a:uFillTx/>
                <a:latin typeface="Avenir Black" panose="02000503020000020003" pitchFamily="2" charset="0"/>
                <a:ea typeface="Market Sans"/>
                <a:cs typeface="Market Sans"/>
                <a:sym typeface="Market Sans"/>
              </a:rPr>
              <a:t>=</a:t>
            </a:r>
          </a:p>
        </p:txBody>
      </p:sp>
      <p:sp>
        <p:nvSpPr>
          <p:cNvPr id="14" name="TextBox 13">
            <a:extLst>
              <a:ext uri="{FF2B5EF4-FFF2-40B4-BE49-F238E27FC236}">
                <a16:creationId xmlns:a16="http://schemas.microsoft.com/office/drawing/2014/main" id="{85F9A809-F1DD-C64E-8530-B7CD08D6F445}"/>
              </a:ext>
            </a:extLst>
          </p:cNvPr>
          <p:cNvSpPr txBox="1"/>
          <p:nvPr/>
        </p:nvSpPr>
        <p:spPr>
          <a:xfrm>
            <a:off x="474785" y="2029019"/>
            <a:ext cx="262723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defTabSz="457200" rtl="0" fontAlgn="auto" latinLnBrk="0" hangingPunct="0">
              <a:spcAft>
                <a:spcPts val="0"/>
              </a:spcAft>
              <a:buClrTx/>
              <a:buSzTx/>
              <a:buFontTx/>
              <a:buNone/>
              <a:tabLst/>
            </a:pPr>
            <a:r>
              <a:rPr kumimoji="0" lang="en-US" sz="1400" b="1" u="none" strike="noStrike" cap="none" spc="0" normalizeH="0" baseline="0" dirty="0">
                <a:ln>
                  <a:noFill/>
                </a:ln>
                <a:solidFill>
                  <a:schemeClr val="accent3"/>
                </a:solidFill>
                <a:effectLst/>
                <a:uFillTx/>
                <a:ea typeface="Market Sans"/>
                <a:cs typeface="Market Sans"/>
                <a:sym typeface="Market Sans"/>
              </a:rPr>
              <a:t>Barfresh Bulk Solution</a:t>
            </a:r>
          </a:p>
        </p:txBody>
      </p:sp>
      <p:sp>
        <p:nvSpPr>
          <p:cNvPr id="51" name="Oval 50">
            <a:extLst>
              <a:ext uri="{FF2B5EF4-FFF2-40B4-BE49-F238E27FC236}">
                <a16:creationId xmlns:a16="http://schemas.microsoft.com/office/drawing/2014/main" id="{8364939E-AA10-5D4D-B3FF-4BD31AE47A3F}"/>
              </a:ext>
            </a:extLst>
          </p:cNvPr>
          <p:cNvSpPr/>
          <p:nvPr/>
        </p:nvSpPr>
        <p:spPr>
          <a:xfrm>
            <a:off x="457200" y="2378488"/>
            <a:ext cx="402359" cy="402359"/>
          </a:xfrm>
          <a:prstGeom prst="ellipse">
            <a:avLst/>
          </a:prstGeom>
          <a:solidFill>
            <a:schemeClr val="accent6"/>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u="none" strike="noStrike" cap="none" spc="0" normalizeH="0" baseline="0" dirty="0">
                <a:ln>
                  <a:noFill/>
                </a:ln>
                <a:solidFill>
                  <a:schemeClr val="bg1"/>
                </a:solidFill>
                <a:effectLst/>
                <a:uFillTx/>
                <a:latin typeface="Avenir Roman" panose="02000503020000020003" pitchFamily="2" charset="0"/>
                <a:ea typeface="Market Sans Light"/>
                <a:cs typeface="Market Sans Light"/>
                <a:sym typeface="Market Sans Light"/>
              </a:rPr>
              <a:t>1</a:t>
            </a:r>
          </a:p>
        </p:txBody>
      </p:sp>
      <p:sp>
        <p:nvSpPr>
          <p:cNvPr id="54" name="TextBox 53">
            <a:extLst>
              <a:ext uri="{FF2B5EF4-FFF2-40B4-BE49-F238E27FC236}">
                <a16:creationId xmlns:a16="http://schemas.microsoft.com/office/drawing/2014/main" id="{DCC93D6F-543B-7845-8A89-11704457164B}"/>
              </a:ext>
            </a:extLst>
          </p:cNvPr>
          <p:cNvSpPr txBox="1"/>
          <p:nvPr/>
        </p:nvSpPr>
        <p:spPr>
          <a:xfrm>
            <a:off x="3362485" y="3056158"/>
            <a:ext cx="1425931" cy="3939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a:defRPr lang="en-US"/>
            </a:defPPr>
            <a:lvl1pPr marR="0" indent="0" defTabSz="457200" fontAlgn="auto" hangingPunct="0">
              <a:lnSpc>
                <a:spcPct val="80000"/>
              </a:lnSpc>
              <a:spcAft>
                <a:spcPts val="0"/>
              </a:spcAft>
              <a:buClrTx/>
              <a:buSzTx/>
              <a:buFontTx/>
              <a:buNone/>
              <a:tabLst/>
              <a:defRPr kumimoji="0" u="none" strike="noStrike" cap="none" spc="0" normalizeH="0" baseline="0">
                <a:ln>
                  <a:noFill/>
                </a:ln>
                <a:solidFill>
                  <a:schemeClr val="bg1"/>
                </a:solidFill>
                <a:effectLst/>
                <a:uFillTx/>
                <a:latin typeface="Avenir Roman" panose="02000503020000020003" pitchFamily="2" charset="0"/>
                <a:ea typeface="Market Sans"/>
                <a:cs typeface="Market Sans"/>
              </a:defRPr>
            </a:lvl1pPr>
          </a:lstStyle>
          <a:p>
            <a:r>
              <a:rPr lang="en-US" sz="1600" dirty="0">
                <a:solidFill>
                  <a:schemeClr val="tx1"/>
                </a:solidFill>
                <a:sym typeface="Market Sans"/>
              </a:rPr>
              <a:t>1 gallon of</a:t>
            </a:r>
            <a:br>
              <a:rPr lang="en-US" sz="1600" dirty="0">
                <a:solidFill>
                  <a:schemeClr val="tx1"/>
                </a:solidFill>
                <a:sym typeface="Market Sans"/>
              </a:rPr>
            </a:br>
            <a:r>
              <a:rPr lang="en-US" sz="1600" dirty="0">
                <a:solidFill>
                  <a:schemeClr val="tx1"/>
                </a:solidFill>
                <a:sym typeface="Market Sans"/>
              </a:rPr>
              <a:t>water</a:t>
            </a:r>
          </a:p>
        </p:txBody>
      </p:sp>
      <p:sp>
        <p:nvSpPr>
          <p:cNvPr id="55" name="Oval 54">
            <a:extLst>
              <a:ext uri="{FF2B5EF4-FFF2-40B4-BE49-F238E27FC236}">
                <a16:creationId xmlns:a16="http://schemas.microsoft.com/office/drawing/2014/main" id="{EC79102E-5F82-224D-8B15-BE18FE5A5981}"/>
              </a:ext>
            </a:extLst>
          </p:cNvPr>
          <p:cNvSpPr/>
          <p:nvPr/>
        </p:nvSpPr>
        <p:spPr>
          <a:xfrm>
            <a:off x="3400014" y="2378488"/>
            <a:ext cx="402359" cy="402359"/>
          </a:xfrm>
          <a:prstGeom prst="ellipse">
            <a:avLst/>
          </a:prstGeom>
          <a:solidFill>
            <a:schemeClr val="accent3"/>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Avenir Roman" panose="02000503020000020003" pitchFamily="2" charset="0"/>
                <a:ea typeface="Market Sans Light"/>
                <a:cs typeface="Market Sans Light"/>
                <a:sym typeface="Market Sans Light"/>
              </a:rPr>
              <a:t>2</a:t>
            </a:r>
            <a:endParaRPr kumimoji="0" lang="en-US" sz="1600" u="none" strike="noStrike" cap="none" spc="0" normalizeH="0" baseline="0" dirty="0">
              <a:ln>
                <a:noFill/>
              </a:ln>
              <a:solidFill>
                <a:schemeClr val="bg1"/>
              </a:solidFill>
              <a:effectLst/>
              <a:uFillTx/>
              <a:latin typeface="Avenir Roman" panose="02000503020000020003" pitchFamily="2" charset="0"/>
              <a:ea typeface="Market Sans Light"/>
              <a:cs typeface="Market Sans Light"/>
              <a:sym typeface="Market Sans Light"/>
            </a:endParaRPr>
          </a:p>
        </p:txBody>
      </p:sp>
      <p:sp>
        <p:nvSpPr>
          <p:cNvPr id="83" name="TextBox 82">
            <a:extLst>
              <a:ext uri="{FF2B5EF4-FFF2-40B4-BE49-F238E27FC236}">
                <a16:creationId xmlns:a16="http://schemas.microsoft.com/office/drawing/2014/main" id="{2557C184-5154-4E4C-A584-8A4A62411F3C}"/>
              </a:ext>
            </a:extLst>
          </p:cNvPr>
          <p:cNvSpPr txBox="1"/>
          <p:nvPr/>
        </p:nvSpPr>
        <p:spPr>
          <a:xfrm>
            <a:off x="5281653" y="2750410"/>
            <a:ext cx="119380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5000" b="1" u="none" strike="noStrike" cap="none" spc="0" normalizeH="0" baseline="0" dirty="0">
                <a:ln>
                  <a:noFill/>
                </a:ln>
                <a:solidFill>
                  <a:schemeClr val="tx1">
                    <a:lumMod val="20000"/>
                    <a:lumOff val="80000"/>
                  </a:schemeClr>
                </a:solidFill>
                <a:effectLst/>
                <a:uFillTx/>
                <a:latin typeface="Avenir Black" panose="02000503020000020003" pitchFamily="2" charset="0"/>
                <a:ea typeface="Market Sans"/>
                <a:cs typeface="Market Sans"/>
                <a:sym typeface="Market Sans"/>
              </a:rPr>
              <a:t>+</a:t>
            </a:r>
          </a:p>
        </p:txBody>
      </p:sp>
      <p:sp>
        <p:nvSpPr>
          <p:cNvPr id="84" name="Oval 83">
            <a:extLst>
              <a:ext uri="{FF2B5EF4-FFF2-40B4-BE49-F238E27FC236}">
                <a16:creationId xmlns:a16="http://schemas.microsoft.com/office/drawing/2014/main" id="{1B6F1ED1-FF74-A34A-BD94-F847531304CA}"/>
              </a:ext>
            </a:extLst>
          </p:cNvPr>
          <p:cNvSpPr/>
          <p:nvPr/>
        </p:nvSpPr>
        <p:spPr>
          <a:xfrm>
            <a:off x="6168635" y="2394436"/>
            <a:ext cx="402359" cy="402359"/>
          </a:xfrm>
          <a:prstGeom prst="ellipse">
            <a:avLst/>
          </a:prstGeom>
          <a:solidFill>
            <a:schemeClr val="accent2"/>
          </a:solidFill>
          <a:ln w="190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45720" rIns="0" bIns="0" numCol="1" spcCol="38100" rtlCol="0" fromWordArt="0" anchor="ctr" anchorCtr="0" forceAA="0" compatLnSpc="1">
            <a:prstTxWarp prst="textNoShape">
              <a:avLst/>
            </a:prstTxWarp>
            <a:normAutofit lnSpcReduction="10000"/>
          </a:bodyPr>
          <a:lstStyle/>
          <a:p>
            <a:pPr marL="0" marR="0" indent="0" algn="ctr"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Avenir Roman" panose="02000503020000020003" pitchFamily="2" charset="0"/>
                <a:ea typeface="Market Sans Light"/>
                <a:cs typeface="Market Sans Light"/>
                <a:sym typeface="Market Sans Light"/>
              </a:rPr>
              <a:t>3</a:t>
            </a:r>
            <a:endParaRPr kumimoji="0" lang="en-US" sz="1600" u="none" strike="noStrike" cap="none" spc="0" normalizeH="0" baseline="0" dirty="0">
              <a:ln>
                <a:noFill/>
              </a:ln>
              <a:solidFill>
                <a:schemeClr val="bg1"/>
              </a:solidFill>
              <a:effectLst/>
              <a:uFillTx/>
              <a:latin typeface="Avenir Roman" panose="02000503020000020003" pitchFamily="2" charset="0"/>
              <a:ea typeface="Market Sans Light"/>
              <a:cs typeface="Market Sans Light"/>
              <a:sym typeface="Market Sans Light"/>
            </a:endParaRPr>
          </a:p>
        </p:txBody>
      </p:sp>
      <p:pic>
        <p:nvPicPr>
          <p:cNvPr id="37" name="Picture 36">
            <a:extLst>
              <a:ext uri="{FF2B5EF4-FFF2-40B4-BE49-F238E27FC236}">
                <a16:creationId xmlns:a16="http://schemas.microsoft.com/office/drawing/2014/main" id="{68AB8CE6-4946-B44E-A635-E37AF98B6D0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04536" y="2369942"/>
            <a:ext cx="1319610" cy="1679916"/>
          </a:xfrm>
          <a:prstGeom prst="rect">
            <a:avLst/>
          </a:prstGeom>
        </p:spPr>
      </p:pic>
      <p:sp>
        <p:nvSpPr>
          <p:cNvPr id="49" name="TextBox 48">
            <a:extLst>
              <a:ext uri="{FF2B5EF4-FFF2-40B4-BE49-F238E27FC236}">
                <a16:creationId xmlns:a16="http://schemas.microsoft.com/office/drawing/2014/main" id="{CD831C07-456C-E94A-B349-2F482F974163}"/>
              </a:ext>
            </a:extLst>
          </p:cNvPr>
          <p:cNvSpPr txBox="1"/>
          <p:nvPr/>
        </p:nvSpPr>
        <p:spPr>
          <a:xfrm>
            <a:off x="2795086" y="1607989"/>
            <a:ext cx="66294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457200" rtl="0" fontAlgn="auto" latinLnBrk="0" hangingPunct="0">
              <a:spcAft>
                <a:spcPts val="0"/>
              </a:spcAft>
              <a:buClrTx/>
              <a:buSzTx/>
              <a:buFontTx/>
              <a:buNone/>
              <a:tabLst/>
            </a:pPr>
            <a:r>
              <a:rPr kumimoji="0" lang="en-US" sz="2400" u="none" strike="noStrike" cap="none" spc="0" normalizeH="0" baseline="0" dirty="0">
                <a:ln>
                  <a:noFill/>
                </a:ln>
                <a:solidFill>
                  <a:schemeClr val="accent2"/>
                </a:solidFill>
                <a:effectLst/>
                <a:uFillTx/>
                <a:ea typeface="Market Sans"/>
                <a:cs typeface="Market Sans"/>
                <a:sym typeface="Market Sans"/>
              </a:rPr>
              <a:t>The Barfresh Process</a:t>
            </a:r>
          </a:p>
        </p:txBody>
      </p:sp>
      <p:pic>
        <p:nvPicPr>
          <p:cNvPr id="31" name="Picture 30">
            <a:extLst>
              <a:ext uri="{FF2B5EF4-FFF2-40B4-BE49-F238E27FC236}">
                <a16:creationId xmlns:a16="http://schemas.microsoft.com/office/drawing/2014/main" id="{2821878E-86EE-8645-AB7A-09022FEEC2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01216" y="2239638"/>
            <a:ext cx="1110181" cy="2019961"/>
          </a:xfrm>
          <a:prstGeom prst="rect">
            <a:avLst/>
          </a:prstGeom>
        </p:spPr>
      </p:pic>
      <p:pic>
        <p:nvPicPr>
          <p:cNvPr id="8" name="Picture 7">
            <a:extLst>
              <a:ext uri="{FF2B5EF4-FFF2-40B4-BE49-F238E27FC236}">
                <a16:creationId xmlns:a16="http://schemas.microsoft.com/office/drawing/2014/main" id="{A1AE2F40-8731-3D47-A240-0AFD341F1C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73351" y="2208345"/>
            <a:ext cx="1240403" cy="2019961"/>
          </a:xfrm>
          <a:prstGeom prst="rect">
            <a:avLst/>
          </a:prstGeom>
        </p:spPr>
      </p:pic>
      <p:sp>
        <p:nvSpPr>
          <p:cNvPr id="60" name="TextBox 59">
            <a:extLst>
              <a:ext uri="{FF2B5EF4-FFF2-40B4-BE49-F238E27FC236}">
                <a16:creationId xmlns:a16="http://schemas.microsoft.com/office/drawing/2014/main" id="{C910CB29-9682-D449-A99B-EFF0EC0701A4}"/>
              </a:ext>
            </a:extLst>
          </p:cNvPr>
          <p:cNvSpPr txBox="1"/>
          <p:nvPr/>
        </p:nvSpPr>
        <p:spPr>
          <a:xfrm>
            <a:off x="10452869" y="2918129"/>
            <a:ext cx="1188490" cy="590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defPPr>
              <a:defRPr lang="en-US"/>
            </a:defPPr>
            <a:lvl1pPr marR="0" indent="0" defTabSz="457200" fontAlgn="auto" hangingPunct="0">
              <a:lnSpc>
                <a:spcPct val="80000"/>
              </a:lnSpc>
              <a:spcAft>
                <a:spcPts val="0"/>
              </a:spcAft>
              <a:buClrTx/>
              <a:buSzTx/>
              <a:buFontTx/>
              <a:buNone/>
              <a:tabLst/>
              <a:defRPr kumimoji="0" u="none" strike="noStrike" cap="none" spc="0" normalizeH="0" baseline="0">
                <a:ln>
                  <a:noFill/>
                </a:ln>
                <a:solidFill>
                  <a:schemeClr val="bg1"/>
                </a:solidFill>
                <a:effectLst/>
                <a:uFillTx/>
                <a:latin typeface="Avenir Roman" panose="02000503020000020003" pitchFamily="2" charset="0"/>
                <a:ea typeface="Market Sans"/>
                <a:cs typeface="Market Sans"/>
              </a:defRPr>
            </a:lvl1pPr>
          </a:lstStyle>
          <a:p>
            <a:r>
              <a:rPr lang="en-US" sz="1600" b="1" dirty="0">
                <a:solidFill>
                  <a:schemeClr val="accent3"/>
                </a:solidFill>
                <a:latin typeface="+mn-lt"/>
                <a:sym typeface="Market Sans"/>
              </a:rPr>
              <a:t>Any size finished</a:t>
            </a:r>
            <a:br>
              <a:rPr lang="en-US" sz="1600" b="1" dirty="0">
                <a:solidFill>
                  <a:schemeClr val="accent3"/>
                </a:solidFill>
                <a:latin typeface="+mn-lt"/>
                <a:sym typeface="Market Sans"/>
              </a:rPr>
            </a:br>
            <a:r>
              <a:rPr lang="en-US" sz="1600" b="1" dirty="0">
                <a:solidFill>
                  <a:schemeClr val="accent3"/>
                </a:solidFill>
                <a:latin typeface="+mn-lt"/>
                <a:sym typeface="Market Sans"/>
              </a:rPr>
              <a:t>smoothie</a:t>
            </a:r>
          </a:p>
        </p:txBody>
      </p:sp>
      <p:sp>
        <p:nvSpPr>
          <p:cNvPr id="50" name="Right Triangle 49">
            <a:extLst>
              <a:ext uri="{FF2B5EF4-FFF2-40B4-BE49-F238E27FC236}">
                <a16:creationId xmlns:a16="http://schemas.microsoft.com/office/drawing/2014/main" id="{DBBF1396-C08B-BD42-8ACE-9B4E43C1337F}"/>
              </a:ext>
            </a:extLst>
          </p:cNvPr>
          <p:cNvSpPr/>
          <p:nvPr/>
        </p:nvSpPr>
        <p:spPr>
          <a:xfrm>
            <a:off x="0" y="6083451"/>
            <a:ext cx="12192000" cy="768618"/>
          </a:xfrm>
          <a:prstGeom prst="rtTriangle">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fontScale="625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3" name="Footer Placeholder 2">
            <a:extLst>
              <a:ext uri="{FF2B5EF4-FFF2-40B4-BE49-F238E27FC236}">
                <a16:creationId xmlns:a16="http://schemas.microsoft.com/office/drawing/2014/main" id="{5B3547A2-68C0-9649-B384-EB2225308B8D}"/>
              </a:ext>
            </a:extLst>
          </p:cNvPr>
          <p:cNvSpPr>
            <a:spLocks noGrp="1"/>
          </p:cNvSpPr>
          <p:nvPr>
            <p:ph type="ftr" sz="quarter" idx="10"/>
          </p:nvPr>
        </p:nvSpPr>
        <p:spPr/>
        <p:txBody>
          <a:bodyPr/>
          <a:lstStyle/>
          <a:p>
            <a:r>
              <a:rPr lang="en-US" sz="1200" dirty="0"/>
              <a:t>© 2024 Barfresh Food Group Inc. All rights reserved.</a:t>
            </a:r>
          </a:p>
        </p:txBody>
      </p:sp>
      <p:sp>
        <p:nvSpPr>
          <p:cNvPr id="29" name="Rectangle 28">
            <a:extLst>
              <a:ext uri="{FF2B5EF4-FFF2-40B4-BE49-F238E27FC236}">
                <a16:creationId xmlns:a16="http://schemas.microsoft.com/office/drawing/2014/main" id="{544148F6-F158-754D-A702-7191C13E8B62}"/>
              </a:ext>
            </a:extLst>
          </p:cNvPr>
          <p:cNvSpPr/>
          <p:nvPr/>
        </p:nvSpPr>
        <p:spPr>
          <a:xfrm>
            <a:off x="0" y="4469340"/>
            <a:ext cx="12205786" cy="573522"/>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p>
            <a:pPr marL="0" marR="0" indent="0" algn="ctr" defTabSz="825500" rtl="0" fontAlgn="auto" latinLnBrk="0" hangingPunct="0">
              <a:lnSpc>
                <a:spcPct val="100000"/>
              </a:lnSpc>
              <a:spcBef>
                <a:spcPts val="0"/>
              </a:spcBef>
              <a:spcAft>
                <a:spcPts val="0"/>
              </a:spcAft>
              <a:buClrTx/>
              <a:buSzTx/>
              <a:buFontTx/>
              <a:buNone/>
              <a:tabLst/>
            </a:pPr>
            <a:r>
              <a:rPr lang="en-US" dirty="0">
                <a:solidFill>
                  <a:schemeClr val="bg1"/>
                </a:solidFill>
                <a:ea typeface="Market Sans Light"/>
                <a:cs typeface="Market Sans Light"/>
                <a:sym typeface="Market Sans Light"/>
              </a:rPr>
              <a:t>Flexible Solution Can Fit with Customer’s Existing Equipment</a:t>
            </a:r>
            <a:endParaRPr kumimoji="0" lang="en-US" b="0" i="0" u="none" strike="noStrike" cap="none" spc="0" normalizeH="0" baseline="0" dirty="0">
              <a:ln>
                <a:noFill/>
              </a:ln>
              <a:solidFill>
                <a:schemeClr val="bg1"/>
              </a:solidFill>
              <a:effectLst/>
              <a:uFillTx/>
              <a:ea typeface="Market Sans Light"/>
              <a:cs typeface="Market Sans Light"/>
              <a:sym typeface="Market Sans Light"/>
            </a:endParaRPr>
          </a:p>
        </p:txBody>
      </p:sp>
      <p:sp>
        <p:nvSpPr>
          <p:cNvPr id="5" name="Slide Number Placeholder 4"/>
          <p:cNvSpPr>
            <a:spLocks noGrp="1"/>
          </p:cNvSpPr>
          <p:nvPr>
            <p:ph type="sldNum" sz="quarter" idx="11"/>
          </p:nvPr>
        </p:nvSpPr>
        <p:spPr/>
        <p:txBody>
          <a:bodyPr/>
          <a:lstStyle/>
          <a:p>
            <a:fld id="{EBE024D5-1297-4749-9977-88FDD6D7A05B}" type="slidenum">
              <a:rPr lang="en-US" sz="1200" smtClean="0"/>
              <a:pPr/>
              <a:t>9</a:t>
            </a:fld>
            <a:endParaRPr lang="en-US" sz="1200" dirty="0"/>
          </a:p>
        </p:txBody>
      </p:sp>
    </p:spTree>
    <p:extLst>
      <p:ext uri="{BB962C8B-B14F-4D97-AF65-F5344CB8AC3E}">
        <p14:creationId xmlns:p14="http://schemas.microsoft.com/office/powerpoint/2010/main" val="84903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genta/Red - Layouts">
  <a:themeElements>
    <a:clrScheme name="BarFresh 1 ">
      <a:dk1>
        <a:srgbClr val="717376"/>
      </a:dk1>
      <a:lt1>
        <a:srgbClr val="FFFFFF"/>
      </a:lt1>
      <a:dk2>
        <a:srgbClr val="1F497D"/>
      </a:dk2>
      <a:lt2>
        <a:srgbClr val="EEECE1"/>
      </a:lt2>
      <a:accent1>
        <a:srgbClr val="00529C"/>
      </a:accent1>
      <a:accent2>
        <a:srgbClr val="79A12D"/>
      </a:accent2>
      <a:accent3>
        <a:srgbClr val="F15A29"/>
      </a:accent3>
      <a:accent4>
        <a:srgbClr val="4BACC6"/>
      </a:accent4>
      <a:accent5>
        <a:srgbClr val="D7DF23"/>
      </a:accent5>
      <a:accent6>
        <a:srgbClr val="FDB913"/>
      </a:accent6>
      <a:hlink>
        <a:srgbClr val="0000FF"/>
      </a:hlink>
      <a:folHlink>
        <a:srgbClr val="7F7F7F"/>
      </a:folHlink>
    </a:clrScheme>
    <a:fontScheme name="Market Sans">
      <a:majorFont>
        <a:latin typeface="Market Sans Semi Bold"/>
        <a:ea typeface=""/>
        <a:cs typeface=""/>
      </a:majorFont>
      <a:minorFont>
        <a:latin typeface="Market Sans"/>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2700" cap="flat">
          <a:noFill/>
          <a:miter lim="400000"/>
        </a:ln>
        <a:effectLst/>
        <a:sp3d/>
      </a:spPr>
      <a:bodyPr rot="0" spcFirstLastPara="1" vertOverflow="overflow" horzOverflow="overflow" vert="horz" wrap="square" lIns="50800" tIns="50800" rIns="50800" bIns="50800" numCol="1" spcCol="38100" rtlCol="0" fromWordArt="0" anchor="ctr" anchorCtr="0" forceAA="0" compatLnSpc="1">
        <a:prstTxWarp prst="textNoShape">
          <a:avLst/>
        </a:prstTxWarp>
        <a:normAutofit/>
      </a:bodyPr>
      <a:lstStyle>
        <a:defPPr marL="0" marR="0" indent="0" algn="ctr" defTabSz="825500" rtl="0" fontAlgn="auto" latinLnBrk="0" hangingPunct="0">
          <a:lnSpc>
            <a:spcPct val="100000"/>
          </a:lnSpc>
          <a:spcBef>
            <a:spcPts val="0"/>
          </a:spcBef>
          <a:spcAft>
            <a:spcPts val="0"/>
          </a:spcAft>
          <a:buClrTx/>
          <a:buSzTx/>
          <a:buFontTx/>
          <a:buNone/>
          <a:tabLst/>
          <a:defRPr kumimoji="0" b="0" i="0" u="none" strike="noStrike" cap="none" spc="0" normalizeH="0" baseline="0" dirty="0" smtClean="0">
            <a:ln>
              <a:noFill/>
            </a:ln>
            <a:solidFill>
              <a:schemeClr val="bg1"/>
            </a:solidFill>
            <a:effectLst/>
            <a:uFillTx/>
            <a:ea typeface="Market Sans Light"/>
            <a:cs typeface="Market Sans Light"/>
            <a:sym typeface="Market Sans Light"/>
          </a:defRPr>
        </a:defPPr>
      </a:lstStyle>
      <a:style>
        <a:lnRef idx="0">
          <a:scrgbClr r="0" g="0" b="0"/>
        </a:lnRef>
        <a:fillRef idx="0">
          <a:scrgbClr r="0" g="0" b="0"/>
        </a:fillRef>
        <a:effectRef idx="0">
          <a:scrgbClr r="0" g="0" b="0"/>
        </a:effectRef>
        <a:fontRef idx="none"/>
      </a:style>
    </a:spDef>
    <a:lnDef>
      <a:spPr>
        <a:noFill/>
        <a:ln w="12700" cap="flat">
          <a:solidFill>
            <a:srgbClr val="006EFC"/>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457200" rtl="0" fontAlgn="auto" latinLnBrk="0" hangingPunct="0">
          <a:spcAft>
            <a:spcPts val="0"/>
          </a:spcAft>
          <a:buClrTx/>
          <a:buSzTx/>
          <a:buFontTx/>
          <a:buNone/>
          <a:tabLst/>
          <a:defRPr kumimoji="0" b="0" i="0" u="none" strike="noStrike" cap="none" spc="0" normalizeH="0" baseline="0" dirty="0" smtClean="0">
            <a:ln>
              <a:noFill/>
            </a:ln>
            <a:effectLst/>
            <a:uFillTx/>
            <a:latin typeface="Market Sans"/>
            <a:ea typeface="Market Sans"/>
            <a:cs typeface="Market Sans"/>
            <a:sym typeface="Market Sans"/>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180320 eBay Template Toolkit v6_2_D copy" id="{D88B1F18-EAB5-6640-B808-B5C5F48B7600}" vid="{084BA889-0818-8448-B5E5-D227F19442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9AEBA01B402D4AA0405E0A9BC32DD9" ma:contentTypeVersion="8" ma:contentTypeDescription="Create a new document." ma:contentTypeScope="" ma:versionID="8ba9d366eeb2c4ad5fc829ad7325777b">
  <xsd:schema xmlns:xsd="http://www.w3.org/2001/XMLSchema" xmlns:xs="http://www.w3.org/2001/XMLSchema" xmlns:p="http://schemas.microsoft.com/office/2006/metadata/properties" xmlns:ns2="9ec19424-c119-4335-a37f-02426287a843" targetNamespace="http://schemas.microsoft.com/office/2006/metadata/properties" ma:root="true" ma:fieldsID="3198cc10723d19495d5cb5bd891da293" ns2:_="">
    <xsd:import namespace="9ec19424-c119-4335-a37f-02426287a84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c19424-c119-4335-a37f-02426287a8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29ED56-AD81-4DB1-82EA-04A9D43F8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c19424-c119-4335-a37f-02426287a8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D2CEB0-10F6-4BC0-9E75-DDE9ABC4D43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CE641DE-8CE2-4CFE-93A2-C87F5908D0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 Layouts</Template>
  <TotalTime>9405</TotalTime>
  <Words>2561</Words>
  <Application>Microsoft Office PowerPoint</Application>
  <PresentationFormat>Widescreen</PresentationFormat>
  <Paragraphs>278</Paragraphs>
  <Slides>25</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.AppleSystemUIFont</vt:lpstr>
      <vt:lpstr>Arial</vt:lpstr>
      <vt:lpstr>Avenir Black</vt:lpstr>
      <vt:lpstr>Avenir Medium</vt:lpstr>
      <vt:lpstr>Avenir Next LT Pro</vt:lpstr>
      <vt:lpstr>Avenir Roman</vt:lpstr>
      <vt:lpstr>Calibri</vt:lpstr>
      <vt:lpstr>Comic Sans MS</vt:lpstr>
      <vt:lpstr>Espa</vt:lpstr>
      <vt:lpstr>Helvetica</vt:lpstr>
      <vt:lpstr>Market Sans</vt:lpstr>
      <vt:lpstr>Market Sans Semi Bold</vt:lpstr>
      <vt:lpstr>Wingdings</vt:lpstr>
      <vt:lpstr>Magenta/Red - Layouts</vt:lpstr>
      <vt:lpstr>Investor Presentation</vt:lpstr>
      <vt:lpstr>Forward Looking Statements</vt:lpstr>
      <vt:lpstr>PowerPoint Presentation</vt:lpstr>
      <vt:lpstr>PowerPoint Presentation</vt:lpstr>
      <vt:lpstr>PowerPoint Presentation</vt:lpstr>
      <vt:lpstr>The Products</vt:lpstr>
      <vt:lpstr>Barfresh’s Diverse Sales Channels</vt:lpstr>
      <vt:lpstr>Barfresh’s Differentiated Single Serve Product &amp; Process</vt:lpstr>
      <vt:lpstr>Barfresh’s “Easy Pour” Bulk Format Solution</vt:lpstr>
      <vt:lpstr>Barfresh’s 100% Juice Concentrates  for Schools</vt:lpstr>
      <vt:lpstr>Barfresh’s Bottled, Ready-to-Drink Solution for Schools</vt:lpstr>
      <vt:lpstr>Elementary and Secondary School Accounts</vt:lpstr>
      <vt:lpstr>Education - Opportunity</vt:lpstr>
      <vt:lpstr>What Our Education Customers Say……</vt:lpstr>
      <vt:lpstr>U.S. Armed Forces Accounts</vt:lpstr>
      <vt:lpstr>PowerPoint Presentation</vt:lpstr>
      <vt:lpstr>Strong Distribution Relationships in Place</vt:lpstr>
      <vt:lpstr>Scalable Manufacturing Capabilities &amp; Relationships</vt:lpstr>
      <vt:lpstr>Supply Chain In Place To Meet Increased Demand</vt:lpstr>
      <vt:lpstr>Financials</vt:lpstr>
      <vt:lpstr>Financials </vt:lpstr>
      <vt:lpstr>Medium-term Business Model Targets</vt:lpstr>
      <vt:lpstr>Path to $100M Revenue</vt:lpstr>
      <vt:lpstr>Key Takeaways</vt:lpstr>
      <vt:lpstr>Experienced Management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Ringel</dc:creator>
  <cp:lastModifiedBy>Tyler Arella</cp:lastModifiedBy>
  <cp:revision>898</cp:revision>
  <cp:lastPrinted>2018-07-24T08:48:32Z</cp:lastPrinted>
  <dcterms:created xsi:type="dcterms:W3CDTF">2018-07-17T15:52:06Z</dcterms:created>
  <dcterms:modified xsi:type="dcterms:W3CDTF">2024-06-05T19:30:58Z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0x010100FA9AEBA01B402D4AA0405E0A9BC32DD9</vt:lpwstr>
  </property>
</Properties>
</file>